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06" r:id="rId2"/>
    <p:sldId id="335" r:id="rId3"/>
    <p:sldId id="346" r:id="rId4"/>
    <p:sldId id="307" r:id="rId5"/>
    <p:sldId id="348" r:id="rId6"/>
    <p:sldId id="349" r:id="rId7"/>
    <p:sldId id="369" r:id="rId8"/>
    <p:sldId id="351" r:id="rId9"/>
    <p:sldId id="352" r:id="rId10"/>
    <p:sldId id="353" r:id="rId11"/>
    <p:sldId id="354" r:id="rId12"/>
    <p:sldId id="355" r:id="rId13"/>
    <p:sldId id="356" r:id="rId14"/>
    <p:sldId id="370" r:id="rId15"/>
    <p:sldId id="357" r:id="rId16"/>
    <p:sldId id="358" r:id="rId1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B484B"/>
    <a:srgbClr val="121B1F"/>
    <a:srgbClr val="5C595B"/>
    <a:srgbClr val="007140"/>
    <a:srgbClr val="5AB67D"/>
    <a:srgbClr val="0EC07D"/>
    <a:srgbClr val="91E5BF"/>
    <a:srgbClr val="637386"/>
    <a:srgbClr val="3F516A"/>
    <a:srgbClr val="F9547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 showGuides="1">
      <p:cViewPr>
        <p:scale>
          <a:sx n="40" d="100"/>
          <a:sy n="40" d="100"/>
        </p:scale>
        <p:origin x="-3138" y="-17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3B848-5289-4E15-92F7-CF36D5CD2DCA}" type="datetimeFigureOut">
              <a:rPr lang="fr-BE" smtClean="0"/>
              <a:pPr/>
              <a:t>28/07/2017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E05C7-B564-4477-926A-7C6421290A4E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xmlns="" val="34252891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1B30C-0321-4AEC-930C-E2C34DB72240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B32E3B-1061-4475-86D6-9D2CDEF56098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101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2BC4-DA5E-4731-ACB1-529E4A18AF2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6150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2BC4-DA5E-4731-ACB1-529E4A18AF2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6150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2BC4-DA5E-4731-ACB1-529E4A18AF2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6150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672BC4-DA5E-4731-ACB1-529E4A18AF2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6150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4D2-B08A-431B-9A36-D9C682A011ED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CEE88-6D9E-462C-8529-697CD165A3F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3271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000">
        <p14:vortex dir="r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4D2-B08A-431B-9A36-D9C682A011ED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CEE88-6D9E-462C-8529-697CD165A3F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6675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000">
        <p14:vortex dir="r"/>
      </p:transition>
    </mc:Choice>
    <mc:Fallback>
      <p:transition spd="slow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4D2-B08A-431B-9A36-D9C682A011ED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CEE88-6D9E-462C-8529-697CD165A3F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6482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000">
        <p14:vortex dir="r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3769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000">
        <p14:vortex dir="r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1" y="1892830"/>
            <a:ext cx="12192001" cy="2800116"/>
          </a:xfrm>
          <a:custGeom>
            <a:avLst/>
            <a:gdLst>
              <a:gd name="connsiteX0" fmla="*/ 0 w 12192001"/>
              <a:gd name="connsiteY0" fmla="*/ 0 h 2800116"/>
              <a:gd name="connsiteX1" fmla="*/ 12192001 w 12192001"/>
              <a:gd name="connsiteY1" fmla="*/ 0 h 2800116"/>
              <a:gd name="connsiteX2" fmla="*/ 12192001 w 12192001"/>
              <a:gd name="connsiteY2" fmla="*/ 2800116 h 2800116"/>
              <a:gd name="connsiteX3" fmla="*/ 0 w 12192001"/>
              <a:gd name="connsiteY3" fmla="*/ 2800116 h 2800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1" h="2800116">
                <a:moveTo>
                  <a:pt x="0" y="0"/>
                </a:moveTo>
                <a:lnTo>
                  <a:pt x="12192001" y="0"/>
                </a:lnTo>
                <a:lnTo>
                  <a:pt x="12192001" y="2800116"/>
                </a:lnTo>
                <a:lnTo>
                  <a:pt x="0" y="280011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393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000">
        <p14:vortex dir="r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1628589" y="2047419"/>
            <a:ext cx="1691640" cy="1691640"/>
          </a:xfrm>
          <a:custGeom>
            <a:avLst/>
            <a:gdLst>
              <a:gd name="connsiteX0" fmla="*/ 845820 w 1691640"/>
              <a:gd name="connsiteY0" fmla="*/ 0 h 1691640"/>
              <a:gd name="connsiteX1" fmla="*/ 1691640 w 1691640"/>
              <a:gd name="connsiteY1" fmla="*/ 845820 h 1691640"/>
              <a:gd name="connsiteX2" fmla="*/ 845820 w 1691640"/>
              <a:gd name="connsiteY2" fmla="*/ 1691640 h 1691640"/>
              <a:gd name="connsiteX3" fmla="*/ 0 w 1691640"/>
              <a:gd name="connsiteY3" fmla="*/ 845820 h 1691640"/>
              <a:gd name="connsiteX4" fmla="*/ 845820 w 1691640"/>
              <a:gd name="connsiteY4" fmla="*/ 0 h 169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640" h="1691640">
                <a:moveTo>
                  <a:pt x="845820" y="0"/>
                </a:moveTo>
                <a:cubicBezTo>
                  <a:pt x="1312953" y="0"/>
                  <a:pt x="1691640" y="378687"/>
                  <a:pt x="1691640" y="845820"/>
                </a:cubicBezTo>
                <a:cubicBezTo>
                  <a:pt x="1691640" y="1312953"/>
                  <a:pt x="1312953" y="1691640"/>
                  <a:pt x="845820" y="1691640"/>
                </a:cubicBezTo>
                <a:cubicBezTo>
                  <a:pt x="378687" y="1691640"/>
                  <a:pt x="0" y="1312953"/>
                  <a:pt x="0" y="845820"/>
                </a:cubicBezTo>
                <a:cubicBezTo>
                  <a:pt x="0" y="378687"/>
                  <a:pt x="378687" y="0"/>
                  <a:pt x="84582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4138136" y="2047419"/>
            <a:ext cx="1691640" cy="1691640"/>
          </a:xfrm>
          <a:custGeom>
            <a:avLst/>
            <a:gdLst>
              <a:gd name="connsiteX0" fmla="*/ 845820 w 1691640"/>
              <a:gd name="connsiteY0" fmla="*/ 0 h 1691640"/>
              <a:gd name="connsiteX1" fmla="*/ 1691640 w 1691640"/>
              <a:gd name="connsiteY1" fmla="*/ 845820 h 1691640"/>
              <a:gd name="connsiteX2" fmla="*/ 845820 w 1691640"/>
              <a:gd name="connsiteY2" fmla="*/ 1691640 h 1691640"/>
              <a:gd name="connsiteX3" fmla="*/ 0 w 1691640"/>
              <a:gd name="connsiteY3" fmla="*/ 845820 h 1691640"/>
              <a:gd name="connsiteX4" fmla="*/ 845820 w 1691640"/>
              <a:gd name="connsiteY4" fmla="*/ 0 h 169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640" h="1691640">
                <a:moveTo>
                  <a:pt x="845820" y="0"/>
                </a:moveTo>
                <a:cubicBezTo>
                  <a:pt x="1312953" y="0"/>
                  <a:pt x="1691640" y="378687"/>
                  <a:pt x="1691640" y="845820"/>
                </a:cubicBezTo>
                <a:cubicBezTo>
                  <a:pt x="1691640" y="1312953"/>
                  <a:pt x="1312953" y="1691640"/>
                  <a:pt x="845820" y="1691640"/>
                </a:cubicBezTo>
                <a:cubicBezTo>
                  <a:pt x="378687" y="1691640"/>
                  <a:pt x="0" y="1312953"/>
                  <a:pt x="0" y="845820"/>
                </a:cubicBezTo>
                <a:cubicBezTo>
                  <a:pt x="0" y="378687"/>
                  <a:pt x="378687" y="0"/>
                  <a:pt x="84582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6565191" y="2048223"/>
            <a:ext cx="1691640" cy="1691640"/>
          </a:xfrm>
          <a:custGeom>
            <a:avLst/>
            <a:gdLst>
              <a:gd name="connsiteX0" fmla="*/ 845820 w 1691640"/>
              <a:gd name="connsiteY0" fmla="*/ 0 h 1691640"/>
              <a:gd name="connsiteX1" fmla="*/ 1691640 w 1691640"/>
              <a:gd name="connsiteY1" fmla="*/ 845820 h 1691640"/>
              <a:gd name="connsiteX2" fmla="*/ 845820 w 1691640"/>
              <a:gd name="connsiteY2" fmla="*/ 1691640 h 1691640"/>
              <a:gd name="connsiteX3" fmla="*/ 0 w 1691640"/>
              <a:gd name="connsiteY3" fmla="*/ 845820 h 1691640"/>
              <a:gd name="connsiteX4" fmla="*/ 845820 w 1691640"/>
              <a:gd name="connsiteY4" fmla="*/ 0 h 169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640" h="1691640">
                <a:moveTo>
                  <a:pt x="845820" y="0"/>
                </a:moveTo>
                <a:cubicBezTo>
                  <a:pt x="1312953" y="0"/>
                  <a:pt x="1691640" y="378687"/>
                  <a:pt x="1691640" y="845820"/>
                </a:cubicBezTo>
                <a:cubicBezTo>
                  <a:pt x="1691640" y="1312953"/>
                  <a:pt x="1312953" y="1691640"/>
                  <a:pt x="845820" y="1691640"/>
                </a:cubicBezTo>
                <a:cubicBezTo>
                  <a:pt x="378687" y="1691640"/>
                  <a:pt x="0" y="1312953"/>
                  <a:pt x="0" y="845820"/>
                </a:cubicBezTo>
                <a:cubicBezTo>
                  <a:pt x="0" y="378687"/>
                  <a:pt x="378687" y="0"/>
                  <a:pt x="84582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073198" y="2047419"/>
            <a:ext cx="1691640" cy="1691640"/>
          </a:xfrm>
          <a:custGeom>
            <a:avLst/>
            <a:gdLst>
              <a:gd name="connsiteX0" fmla="*/ 845820 w 1691640"/>
              <a:gd name="connsiteY0" fmla="*/ 0 h 1691640"/>
              <a:gd name="connsiteX1" fmla="*/ 1691640 w 1691640"/>
              <a:gd name="connsiteY1" fmla="*/ 845820 h 1691640"/>
              <a:gd name="connsiteX2" fmla="*/ 845820 w 1691640"/>
              <a:gd name="connsiteY2" fmla="*/ 1691640 h 1691640"/>
              <a:gd name="connsiteX3" fmla="*/ 0 w 1691640"/>
              <a:gd name="connsiteY3" fmla="*/ 845820 h 1691640"/>
              <a:gd name="connsiteX4" fmla="*/ 845820 w 1691640"/>
              <a:gd name="connsiteY4" fmla="*/ 0 h 1691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1640" h="1691640">
                <a:moveTo>
                  <a:pt x="845820" y="0"/>
                </a:moveTo>
                <a:cubicBezTo>
                  <a:pt x="1312953" y="0"/>
                  <a:pt x="1691640" y="378687"/>
                  <a:pt x="1691640" y="845820"/>
                </a:cubicBezTo>
                <a:cubicBezTo>
                  <a:pt x="1691640" y="1312953"/>
                  <a:pt x="1312953" y="1691640"/>
                  <a:pt x="845820" y="1691640"/>
                </a:cubicBezTo>
                <a:cubicBezTo>
                  <a:pt x="378687" y="1691640"/>
                  <a:pt x="0" y="1312953"/>
                  <a:pt x="0" y="845820"/>
                </a:cubicBezTo>
                <a:cubicBezTo>
                  <a:pt x="0" y="378687"/>
                  <a:pt x="378687" y="0"/>
                  <a:pt x="84582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2078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000">
        <p14:vortex dir="r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5652253" y="1975483"/>
            <a:ext cx="1790587" cy="3183848"/>
          </a:xfrm>
          <a:solidFill>
            <a:srgbClr val="F7F7F7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468897" y="2177861"/>
            <a:ext cx="1790587" cy="3183848"/>
          </a:xfrm>
          <a:solidFill>
            <a:srgbClr val="F7F7F7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7644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000">
        <p14:vortex dir="r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021064" y="2119518"/>
            <a:ext cx="1790587" cy="3183848"/>
          </a:xfrm>
          <a:solidFill>
            <a:srgbClr val="F7F7F7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364974" y="2557345"/>
            <a:ext cx="1790587" cy="3183848"/>
          </a:xfrm>
          <a:solidFill>
            <a:srgbClr val="F7F7F7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3578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000">
        <p14:vortex dir="r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ockup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754444" y="2821012"/>
            <a:ext cx="4333840" cy="253238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7759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000">
        <p14:vortex dir="r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Mockup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8254341" y="2356730"/>
            <a:ext cx="4333840" cy="2532383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1880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000">
        <p14:vortex dir="r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ptop Mockup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023133" y="2204419"/>
            <a:ext cx="2634467" cy="3730868"/>
          </a:xfrm>
          <a:prstGeom prst="rect">
            <a:avLst/>
          </a:prstGeom>
          <a:solidFill>
            <a:srgbClr val="F6F6F6"/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3193192" y="3352930"/>
            <a:ext cx="1495186" cy="2657172"/>
          </a:xfrm>
          <a:solidFill>
            <a:srgbClr val="F7F7F7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187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000">
        <p14:vortex dir="r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4D2-B08A-431B-9A36-D9C682A011ED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CEE88-6D9E-462C-8529-697CD165A3F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173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000">
        <p14:vortex dir="r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68659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000">
        <p14:vortex dir="r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appy_custom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2532881" y="2418930"/>
            <a:ext cx="1755775" cy="3107216"/>
          </a:xfrm>
          <a:solidFill>
            <a:srgbClr val="F7F7F7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7140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000">
        <p14:vortex dir="r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reen_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737127" y="2133072"/>
            <a:ext cx="4987395" cy="2819929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4197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000">
        <p14:vortex dir="r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4D2-B08A-431B-9A36-D9C682A011ED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CEE88-6D9E-462C-8529-697CD165A3F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8669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000">
        <p14:vortex dir="r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4D2-B08A-431B-9A36-D9C682A011ED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CEE88-6D9E-462C-8529-697CD165A3F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5764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000">
        <p14:vortex dir="r"/>
      </p:transition>
    </mc:Choice>
    <mc:Fallback>
      <p:transition spd="slow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4D2-B08A-431B-9A36-D9C682A011ED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CEE88-6D9E-462C-8529-697CD165A3F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6839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000">
        <p14:vortex dir="r"/>
      </p:transition>
    </mc:Choice>
    <mc:Fallback>
      <p:transition spd="slow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4D2-B08A-431B-9A36-D9C682A011ED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CEE88-6D9E-462C-8529-697CD165A3F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3227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000">
        <p14:vortex dir="r"/>
      </p:transition>
    </mc:Choice>
    <mc:Fallback>
      <p:transition spd="slow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4D2-B08A-431B-9A36-D9C682A011ED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CEE88-6D9E-462C-8529-697CD165A3F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3520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000">
        <p14:vortex dir="r"/>
      </p:transition>
    </mc:Choice>
    <mc:Fallback>
      <p:transition spd="slow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4D2-B08A-431B-9A36-D9C682A011ED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CEE88-6D9E-462C-8529-697CD165A3F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6106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000">
        <p14:vortex dir="r"/>
      </p:transition>
    </mc:Choice>
    <mc:Fallback>
      <p:transition spd="slow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604D2-B08A-431B-9A36-D9C682A011ED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CEE88-6D9E-462C-8529-697CD165A3F5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6804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2000">
        <p14:vortex dir="r"/>
      </p:transition>
    </mc:Choice>
    <mc:Fallback>
      <p:transition spd="slow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604D2-B08A-431B-9A36-D9C682A011ED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CEE88-6D9E-462C-8529-697CD165A3F5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16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6" r:id="rId22"/>
  </p:sldLayoutIdLst>
  <mc:AlternateContent xmlns:mc="http://schemas.openxmlformats.org/markup-compatibility/2006">
    <mc:Choice xmlns:p14="http://schemas.microsoft.com/office/powerpoint/2010/main" xmlns="" Requires="p14">
      <p:transition spd="slow" p14:dur="1500" advTm="2000">
        <p14:vortex dir="r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.png"/><Relationship Id="rId5" Type="http://schemas.openxmlformats.org/officeDocument/2006/relationships/hyperlink" Target="http://extranet.copro.eu/fr" TargetMode="Externa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hyperlink" Target="http://www.so-com.b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 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38391" y="-700272"/>
            <a:ext cx="12468782" cy="8258544"/>
          </a:xfrm>
        </p:spPr>
      </p:pic>
      <p:sp>
        <p:nvSpPr>
          <p:cNvPr id="3" name="Rectangle 2"/>
          <p:cNvSpPr/>
          <p:nvPr/>
        </p:nvSpPr>
        <p:spPr>
          <a:xfrm>
            <a:off x="0" y="3401392"/>
            <a:ext cx="12192000" cy="2159150"/>
          </a:xfrm>
          <a:prstGeom prst="rect">
            <a:avLst/>
          </a:prstGeom>
          <a:solidFill>
            <a:schemeClr val="dk1">
              <a:alpha val="4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" y="3401392"/>
            <a:ext cx="143564" cy="2159150"/>
          </a:xfrm>
          <a:prstGeom prst="rect">
            <a:avLst/>
          </a:prstGeom>
          <a:solidFill>
            <a:srgbClr val="0EC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6014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9838" y="3629071"/>
            <a:ext cx="11255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Une</a:t>
            </a:r>
            <a:r>
              <a:rPr lang="en-US" sz="4000" b="1" dirty="0">
                <a:solidFill>
                  <a:schemeClr val="bg1"/>
                </a:solidFill>
                <a:latin typeface="Source Sans Pro" panose="020B0503030403020204" pitchFamily="34" charset="0"/>
              </a:rPr>
              <a:t> tierce </a:t>
            </a:r>
            <a:r>
              <a:rPr lang="en-US" sz="4000" b="1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partie</a:t>
            </a:r>
            <a:r>
              <a:rPr lang="en-US" sz="4000" b="1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peut-elle</a:t>
            </a:r>
            <a:r>
              <a:rPr lang="en-US" sz="4000" b="1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contribuer</a:t>
            </a:r>
            <a:r>
              <a:rPr lang="en-US" sz="4000" b="1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à</a:t>
            </a:r>
            <a:r>
              <a:rPr lang="en-US" sz="4000" b="1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l’amélioration</a:t>
            </a:r>
            <a:r>
              <a:rPr lang="en-US" sz="4000" b="1" dirty="0">
                <a:solidFill>
                  <a:schemeClr val="bg1"/>
                </a:solidFill>
                <a:latin typeface="Source Sans Pro" panose="020B0503030403020204" pitchFamily="34" charset="0"/>
              </a:rPr>
              <a:t> de la </a:t>
            </a:r>
            <a:r>
              <a:rPr lang="en-US" sz="4000" b="1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qualité</a:t>
            </a:r>
            <a:r>
              <a:rPr lang="en-US" sz="4000" b="1" dirty="0">
                <a:solidFill>
                  <a:schemeClr val="bg1"/>
                </a:solidFill>
                <a:latin typeface="Source Sans Pro" panose="020B0503030403020204" pitchFamily="34" charset="0"/>
              </a:rPr>
              <a:t> de </a:t>
            </a:r>
            <a:r>
              <a:rPr lang="en-US" sz="4000" b="1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vos</a:t>
            </a:r>
            <a:r>
              <a:rPr lang="en-US" sz="4000" b="1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projets</a:t>
            </a:r>
            <a:r>
              <a:rPr lang="en-US" sz="4000" b="1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en-US" sz="4000" b="1" smtClean="0">
                <a:solidFill>
                  <a:schemeClr val="bg1"/>
                </a:solidFill>
                <a:latin typeface="Source Sans Pro" panose="020B0503030403020204" pitchFamily="34" charset="0"/>
              </a:rPr>
              <a:t>?</a:t>
            </a:r>
            <a:endParaRPr lang="en-US" sz="4000" b="1" dirty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838" y="4987395"/>
            <a:ext cx="4271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Source Sans Pro Light" panose="020B0403030403020204" pitchFamily="34" charset="0"/>
              </a:rPr>
              <a:t>Bernard Cornet</a:t>
            </a:r>
          </a:p>
          <a:p>
            <a:r>
              <a:rPr lang="en-US" sz="1600" dirty="0" smtClean="0">
                <a:solidFill>
                  <a:schemeClr val="bg1"/>
                </a:solidFill>
                <a:latin typeface="Source Sans Pro Light" panose="020B0403030403020204" pitchFamily="34" charset="0"/>
              </a:rPr>
              <a:t>06/06/2017</a:t>
            </a:r>
            <a:endParaRPr lang="en-US" sz="1600" dirty="0">
              <a:solidFill>
                <a:schemeClr val="bg1"/>
              </a:solidFill>
              <a:latin typeface="Source Sans Pro Light" panose="020B0403030403020204" pitchFamily="34" charset="0"/>
            </a:endParaRPr>
          </a:p>
        </p:txBody>
      </p:sp>
      <p:pic>
        <p:nvPicPr>
          <p:cNvPr id="8" name="Image 7" descr="COPRO-cmy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0100" y="162834"/>
            <a:ext cx="1553069" cy="188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37707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707502"/>
            <a:ext cx="75501" cy="861240"/>
          </a:xfrm>
          <a:prstGeom prst="rect">
            <a:avLst/>
          </a:prstGeom>
          <a:solidFill>
            <a:srgbClr val="0EC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4C74"/>
              </a:solidFill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560327" y="700320"/>
            <a:ext cx="6397064" cy="487313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>
                <a:solidFill>
                  <a:srgbClr val="5AB67D"/>
                </a:solidFill>
                <a:latin typeface="Source Sans Pro" panose="020B0503030403020204" pitchFamily="34" charset="0"/>
              </a:rPr>
              <a:t>Contrôle</a:t>
            </a:r>
            <a:r>
              <a:rPr lang="en-US" sz="2800" b="1" dirty="0">
                <a:solidFill>
                  <a:srgbClr val="5AB67D"/>
                </a:solidFill>
                <a:latin typeface="Source Sans Pro" panose="020B0503030403020204" pitchFamily="34" charset="0"/>
              </a:rPr>
              <a:t> </a:t>
            </a:r>
            <a:r>
              <a:rPr lang="en-US" sz="2800" b="1" dirty="0" err="1">
                <a:solidFill>
                  <a:srgbClr val="5AB67D"/>
                </a:solidFill>
                <a:latin typeface="Source Sans Pro" panose="020B0503030403020204" pitchFamily="34" charset="0"/>
              </a:rPr>
              <a:t>renforcé</a:t>
            </a:r>
            <a:r>
              <a:rPr lang="en-US" sz="2800" b="1" dirty="0">
                <a:solidFill>
                  <a:srgbClr val="5AB67D"/>
                </a:solidFill>
                <a:latin typeface="Source Sans Pro" panose="020B0503030403020204" pitchFamily="34" charset="0"/>
              </a:rPr>
              <a:t> de la </a:t>
            </a:r>
            <a:r>
              <a:rPr lang="en-US" sz="2800" b="1" dirty="0" smtClean="0">
                <a:solidFill>
                  <a:srgbClr val="5AB67D"/>
                </a:solidFill>
                <a:latin typeface="Source Sans Pro" panose="020B0503030403020204" pitchFamily="34" charset="0"/>
              </a:rPr>
              <a:t>production</a:t>
            </a:r>
            <a:endParaRPr lang="en-US" sz="2800" b="1" dirty="0">
              <a:solidFill>
                <a:srgbClr val="5AB67D"/>
              </a:solidFill>
              <a:latin typeface="Source Sans Pro" panose="020B0503030403020204" pitchFamily="34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560327" y="1207240"/>
            <a:ext cx="4464679" cy="2616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200" dirty="0">
              <a:solidFill>
                <a:schemeClr val="accent1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17548" y="2402282"/>
            <a:ext cx="4988807" cy="875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7140"/>
                </a:solidFill>
                <a:latin typeface="Source Sans Pro" panose="020B0503030403020204" pitchFamily="34" charset="0"/>
              </a:rPr>
              <a:t>Solution:  </a:t>
            </a:r>
            <a:r>
              <a:rPr lang="en-US" sz="2800" b="1" dirty="0" smtClean="0">
                <a:solidFill>
                  <a:srgbClr val="007140"/>
                </a:solidFill>
                <a:latin typeface="Source Sans Pro" panose="020B0503030403020204" pitchFamily="34" charset="0"/>
              </a:rPr>
              <a:t>le</a:t>
            </a:r>
            <a:r>
              <a:rPr lang="en-US" sz="2800" dirty="0" smtClean="0">
                <a:solidFill>
                  <a:srgbClr val="007140"/>
                </a:solidFill>
                <a:latin typeface="Source Sans Pro" panose="020B0503030403020204" pitchFamily="34" charset="0"/>
              </a:rPr>
              <a:t> </a:t>
            </a:r>
            <a:r>
              <a:rPr lang="en-US" sz="2800" b="1" dirty="0" err="1" smtClean="0">
                <a:solidFill>
                  <a:srgbClr val="007140"/>
                </a:solidFill>
                <a:latin typeface="Source Sans Pro" panose="020B0503030403020204" pitchFamily="34" charset="0"/>
              </a:rPr>
              <a:t>contrôle</a:t>
            </a:r>
            <a:r>
              <a:rPr lang="en-US" sz="2800" b="1" dirty="0" smtClean="0">
                <a:solidFill>
                  <a:srgbClr val="007140"/>
                </a:solidFill>
                <a:latin typeface="Source Sans Pro" panose="020B0503030403020204" pitchFamily="34" charset="0"/>
              </a:rPr>
              <a:t> </a:t>
            </a:r>
            <a:r>
              <a:rPr lang="en-US" sz="2800" b="1" dirty="0" err="1" smtClean="0">
                <a:solidFill>
                  <a:srgbClr val="007140"/>
                </a:solidFill>
                <a:latin typeface="Source Sans Pro" panose="020B0503030403020204" pitchFamily="34" charset="0"/>
              </a:rPr>
              <a:t>renforcé</a:t>
            </a:r>
            <a:r>
              <a:rPr lang="en-US" sz="2800" b="1" dirty="0" smtClean="0">
                <a:solidFill>
                  <a:srgbClr val="007140"/>
                </a:solidFill>
                <a:latin typeface="Source Sans Pro" panose="020B0503030403020204" pitchFamily="34" charset="0"/>
              </a:rPr>
              <a:t> </a:t>
            </a:r>
            <a:r>
              <a:rPr lang="en-US" sz="2800" b="1" dirty="0">
                <a:solidFill>
                  <a:srgbClr val="007140"/>
                </a:solidFill>
                <a:latin typeface="Source Sans Pro" panose="020B0503030403020204" pitchFamily="34" charset="0"/>
              </a:rPr>
              <a:t>de la </a:t>
            </a:r>
            <a:r>
              <a:rPr lang="en-US" sz="2800" b="1" dirty="0" smtClean="0">
                <a:solidFill>
                  <a:srgbClr val="007140"/>
                </a:solidFill>
                <a:latin typeface="Source Sans Pro" panose="020B0503030403020204" pitchFamily="34" charset="0"/>
              </a:rPr>
              <a:t>production</a:t>
            </a:r>
            <a:endParaRPr lang="en-US" sz="2800" dirty="0">
              <a:solidFill>
                <a:srgbClr val="007140"/>
              </a:solidFill>
              <a:latin typeface="Source Sans Pro" panose="020B0503030403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55344" y="3277393"/>
            <a:ext cx="6136656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Destiné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surtout à de grands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projets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, à des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projets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stratégiques</a:t>
            </a:r>
            <a:endParaRPr lang="en-US" dirty="0">
              <a:solidFill>
                <a:srgbClr val="5C595B"/>
              </a:solidFill>
              <a:latin typeface="Source Sans Pro Light" panose="020B0403030403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Maîtres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d’Ouvrage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: </a:t>
            </a:r>
            <a:r>
              <a:rPr lang="en-US" dirty="0" smtClean="0">
                <a:solidFill>
                  <a:srgbClr val="5C595B"/>
                </a:solidFill>
                <a:latin typeface="Source Sans Pro Light" panose="020B0403030403020204" pitchFamily="34" charset="0"/>
              </a:rPr>
              <a:t>SPW, AWV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, </a:t>
            </a:r>
            <a:r>
              <a:rPr lang="en-US" dirty="0" err="1" smtClean="0">
                <a:solidFill>
                  <a:srgbClr val="5C595B"/>
                </a:solidFill>
                <a:latin typeface="Source Sans Pro Light" panose="020B0403030403020204" pitchFamily="34" charset="0"/>
              </a:rPr>
              <a:t>aéroports</a:t>
            </a:r>
            <a:endParaRPr lang="en-US" dirty="0">
              <a:solidFill>
                <a:srgbClr val="5C595B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18" name="TextBox 30"/>
          <p:cNvSpPr txBox="1"/>
          <p:nvPr/>
        </p:nvSpPr>
        <p:spPr>
          <a:xfrm>
            <a:off x="6017547" y="4606891"/>
            <a:ext cx="4988807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7140"/>
                </a:solidFill>
                <a:latin typeface="Source Sans Pro" panose="020B0503030403020204" pitchFamily="34" charset="0"/>
              </a:rPr>
              <a:t>Comment </a:t>
            </a:r>
            <a:r>
              <a:rPr lang="en-US" sz="2800" dirty="0" err="1">
                <a:solidFill>
                  <a:srgbClr val="007140"/>
                </a:solidFill>
                <a:latin typeface="Source Sans Pro" panose="020B0503030403020204" pitchFamily="34" charset="0"/>
              </a:rPr>
              <a:t>prévoir</a:t>
            </a:r>
            <a:r>
              <a:rPr lang="en-US" sz="2800" dirty="0">
                <a:solidFill>
                  <a:srgbClr val="007140"/>
                </a:solidFill>
                <a:latin typeface="Source Sans Pro" panose="020B0503030403020204" pitchFamily="34" charset="0"/>
              </a:rPr>
              <a:t> </a:t>
            </a:r>
            <a:r>
              <a:rPr lang="en-US" sz="2800" dirty="0" err="1">
                <a:solidFill>
                  <a:srgbClr val="007140"/>
                </a:solidFill>
                <a:latin typeface="Source Sans Pro" panose="020B0503030403020204" pitchFamily="34" charset="0"/>
              </a:rPr>
              <a:t>ce</a:t>
            </a:r>
            <a:r>
              <a:rPr lang="en-US" sz="2800" dirty="0">
                <a:solidFill>
                  <a:srgbClr val="007140"/>
                </a:solidFill>
                <a:latin typeface="Source Sans Pro" panose="020B0503030403020204" pitchFamily="34" charset="0"/>
              </a:rPr>
              <a:t> </a:t>
            </a:r>
            <a:r>
              <a:rPr lang="en-US" sz="2800" dirty="0" err="1">
                <a:solidFill>
                  <a:srgbClr val="007140"/>
                </a:solidFill>
                <a:latin typeface="Source Sans Pro" panose="020B0503030403020204" pitchFamily="34" charset="0"/>
              </a:rPr>
              <a:t>système</a:t>
            </a:r>
            <a:r>
              <a:rPr lang="en-US" sz="2800" dirty="0" smtClean="0">
                <a:solidFill>
                  <a:srgbClr val="007140"/>
                </a:solidFill>
                <a:latin typeface="Source Sans Pro" panose="020B0503030403020204" pitchFamily="34" charset="0"/>
              </a:rPr>
              <a:t>?</a:t>
            </a:r>
            <a:endParaRPr lang="en-US" sz="2800" dirty="0">
              <a:solidFill>
                <a:srgbClr val="007140"/>
              </a:solidFill>
              <a:latin typeface="Source Sans Pro" panose="020B0503030403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55344" y="5094204"/>
            <a:ext cx="687026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Via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l’ajout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d’un article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additionnel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au cahier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spécial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</a:t>
            </a:r>
            <a:r>
              <a:rPr lang="en-US" dirty="0" smtClean="0">
                <a:solidFill>
                  <a:srgbClr val="5C595B"/>
                </a:solidFill>
                <a:latin typeface="Source Sans Pro Light" panose="020B0403030403020204" pitchFamily="34" charset="0"/>
              </a:rPr>
              <a:t/>
            </a:r>
            <a:br>
              <a:rPr lang="en-US" dirty="0" smtClean="0">
                <a:solidFill>
                  <a:srgbClr val="5C595B"/>
                </a:solidFill>
                <a:latin typeface="Source Sans Pro Light" panose="020B0403030403020204" pitchFamily="34" charset="0"/>
              </a:rPr>
            </a:br>
            <a:r>
              <a:rPr lang="en-US" dirty="0" smtClean="0">
                <a:solidFill>
                  <a:srgbClr val="5C595B"/>
                </a:solidFill>
                <a:latin typeface="Source Sans Pro Light" panose="020B0403030403020204" pitchFamily="34" charset="0"/>
              </a:rPr>
              <a:t>des charges</a:t>
            </a:r>
            <a:endParaRPr lang="en-US" dirty="0">
              <a:solidFill>
                <a:srgbClr val="5C595B"/>
              </a:solidFill>
              <a:latin typeface="Source Sans Pro Light" panose="020B0403030403020204" pitchFamily="34" charset="0"/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-1024193" y="2015823"/>
            <a:ext cx="6589235" cy="490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Image 10" descr="COPRO-cmyk.png"/>
          <p:cNvPicPr>
            <a:picLocks noChangeAspect="1"/>
          </p:cNvPicPr>
          <p:nvPr/>
        </p:nvPicPr>
        <p:blipFill>
          <a:blip r:embed="rId4" cstate="print">
            <a:alphaModFix amt="4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90698" y="629625"/>
            <a:ext cx="796138" cy="96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7404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9" grpId="0"/>
      <p:bldP spid="30" grpId="0"/>
      <p:bldP spid="31" grpId="0"/>
      <p:bldP spid="32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707502"/>
            <a:ext cx="75501" cy="861240"/>
          </a:xfrm>
          <a:prstGeom prst="rect">
            <a:avLst/>
          </a:prstGeom>
          <a:solidFill>
            <a:srgbClr val="0EC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4C74"/>
              </a:solidFill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560327" y="700320"/>
            <a:ext cx="6397064" cy="487313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>
                <a:solidFill>
                  <a:srgbClr val="5AB67D"/>
                </a:solidFill>
                <a:latin typeface="Source Sans Pro" panose="020B0503030403020204" pitchFamily="34" charset="0"/>
              </a:rPr>
              <a:t>Certificat</a:t>
            </a:r>
            <a:r>
              <a:rPr lang="en-US" sz="2800" b="1" dirty="0">
                <a:solidFill>
                  <a:srgbClr val="5AB67D"/>
                </a:solidFill>
                <a:latin typeface="Source Sans Pro" panose="020B0503030403020204" pitchFamily="34" charset="0"/>
              </a:rPr>
              <a:t> de </a:t>
            </a:r>
            <a:r>
              <a:rPr lang="en-US" sz="2800" b="1" dirty="0" err="1" smtClean="0">
                <a:solidFill>
                  <a:srgbClr val="5AB67D"/>
                </a:solidFill>
                <a:latin typeface="Source Sans Pro" panose="020B0503030403020204" pitchFamily="34" charset="0"/>
              </a:rPr>
              <a:t>l’exécution</a:t>
            </a:r>
            <a:endParaRPr lang="en-US" sz="2800" b="1" dirty="0">
              <a:solidFill>
                <a:srgbClr val="5AB67D"/>
              </a:solidFill>
              <a:latin typeface="Source Sans Pro" panose="020B0503030403020204" pitchFamily="34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560327" y="1207240"/>
            <a:ext cx="4464679" cy="2616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200" dirty="0">
              <a:solidFill>
                <a:schemeClr val="accent1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26992" y="1876069"/>
            <a:ext cx="4988807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err="1">
                <a:solidFill>
                  <a:srgbClr val="007140"/>
                </a:solidFill>
                <a:latin typeface="Source Sans Pro" panose="020B0503030403020204" pitchFamily="34" charset="0"/>
              </a:rPr>
              <a:t>Définition</a:t>
            </a:r>
            <a:r>
              <a:rPr lang="en-US" sz="2800" b="1" dirty="0">
                <a:solidFill>
                  <a:srgbClr val="007140"/>
                </a:solidFill>
                <a:latin typeface="Source Sans Pro" panose="020B0503030403020204" pitchFamily="34" charset="0"/>
              </a:rPr>
              <a:t> :</a:t>
            </a:r>
            <a:endParaRPr lang="en-US" sz="2800" dirty="0">
              <a:solidFill>
                <a:srgbClr val="007140"/>
              </a:solidFill>
              <a:latin typeface="Source Sans Pro" panose="020B0503030403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926992" y="2306895"/>
            <a:ext cx="5931492" cy="1061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Certification des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compétences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et de la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capacité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de l’« 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exécutant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 »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à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réaliser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certains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travaux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spécifiques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avec un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niveau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de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qualité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voulu</a:t>
            </a:r>
            <a:endParaRPr lang="en-US" dirty="0">
              <a:solidFill>
                <a:srgbClr val="5C595B"/>
              </a:solidFill>
              <a:latin typeface="Source Sans Pro Light" panose="020B0403030403020204" pitchFamily="34" charset="0"/>
            </a:endParaRPr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824"/>
          <a:stretch/>
        </p:blipFill>
        <p:spPr bwMode="auto">
          <a:xfrm>
            <a:off x="-65553" y="2008682"/>
            <a:ext cx="5624081" cy="484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30"/>
          <p:cNvSpPr txBox="1"/>
          <p:nvPr/>
        </p:nvSpPr>
        <p:spPr>
          <a:xfrm>
            <a:off x="5926990" y="3463640"/>
            <a:ext cx="4988807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007140"/>
                </a:solidFill>
                <a:latin typeface="Source Sans Pro" panose="020B0503030403020204" pitchFamily="34" charset="0"/>
              </a:rPr>
              <a:t>But :</a:t>
            </a:r>
            <a:endParaRPr lang="en-US" sz="2800" dirty="0">
              <a:solidFill>
                <a:srgbClr val="007140"/>
              </a:solidFill>
              <a:latin typeface="Source Sans Pro" panose="020B0503030403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26992" y="3879457"/>
            <a:ext cx="617610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Atteindre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effectivement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le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niveau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attendu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de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qualité</a:t>
            </a:r>
            <a:endParaRPr lang="en-US" dirty="0">
              <a:solidFill>
                <a:srgbClr val="5C595B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26992" y="4260148"/>
            <a:ext cx="593149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Combattre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la concurrence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déloyale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entre les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soumissionnaires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</a:t>
            </a:r>
          </a:p>
        </p:txBody>
      </p:sp>
      <p:sp>
        <p:nvSpPr>
          <p:cNvPr id="21" name="TextBox 30"/>
          <p:cNvSpPr txBox="1"/>
          <p:nvPr/>
        </p:nvSpPr>
        <p:spPr>
          <a:xfrm>
            <a:off x="5926990" y="5036259"/>
            <a:ext cx="4988807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err="1">
                <a:solidFill>
                  <a:srgbClr val="007140"/>
                </a:solidFill>
                <a:latin typeface="Source Sans Pro" panose="020B0503030403020204" pitchFamily="34" charset="0"/>
              </a:rPr>
              <a:t>Moyen</a:t>
            </a:r>
            <a:r>
              <a:rPr lang="en-US" sz="2800" b="1" dirty="0">
                <a:solidFill>
                  <a:srgbClr val="007140"/>
                </a:solidFill>
                <a:latin typeface="Source Sans Pro" panose="020B0503030403020204" pitchFamily="34" charset="0"/>
              </a:rPr>
              <a:t> </a:t>
            </a:r>
            <a:r>
              <a:rPr lang="en-US" sz="2800" b="1" dirty="0" smtClean="0">
                <a:solidFill>
                  <a:srgbClr val="007140"/>
                </a:solidFill>
                <a:latin typeface="Source Sans Pro" panose="020B0503030403020204" pitchFamily="34" charset="0"/>
              </a:rPr>
              <a:t>:</a:t>
            </a:r>
            <a:endParaRPr lang="en-US" sz="2800" b="1" dirty="0">
              <a:solidFill>
                <a:srgbClr val="007140"/>
              </a:solidFill>
              <a:latin typeface="Source Sans Pro" panose="020B0503030403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26992" y="5542553"/>
            <a:ext cx="5931492" cy="14158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Introduire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la certification de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l’exécution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dans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les cahiers des charges pour des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activités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spécifiques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</a:t>
            </a:r>
            <a:b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</a:b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(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spécifications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techniques).</a:t>
            </a:r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endParaRPr lang="en-US" sz="1600" dirty="0" err="1">
              <a:solidFill>
                <a:srgbClr val="5C595B"/>
              </a:solidFill>
              <a:latin typeface="Source Sans Pro Light" panose="020B0403030403020204" pitchFamily="34" charset="0"/>
            </a:endParaRPr>
          </a:p>
        </p:txBody>
      </p:sp>
      <p:pic>
        <p:nvPicPr>
          <p:cNvPr id="13" name="Image 12" descr="COPRO-cmyk.png"/>
          <p:cNvPicPr>
            <a:picLocks noChangeAspect="1"/>
          </p:cNvPicPr>
          <p:nvPr/>
        </p:nvPicPr>
        <p:blipFill>
          <a:blip r:embed="rId4" cstate="print">
            <a:alphaModFix amt="4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90698" y="629625"/>
            <a:ext cx="796138" cy="96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7368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9" grpId="0"/>
      <p:bldP spid="30" grpId="0"/>
      <p:bldP spid="31" grpId="0"/>
      <p:bldP spid="32" grpId="0"/>
      <p:bldP spid="11" grpId="0"/>
      <p:bldP spid="12" grpId="0"/>
      <p:bldP spid="15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707502"/>
            <a:ext cx="75501" cy="861240"/>
          </a:xfrm>
          <a:prstGeom prst="rect">
            <a:avLst/>
          </a:prstGeom>
          <a:solidFill>
            <a:srgbClr val="0EC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4C74"/>
              </a:solidFill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560327" y="700320"/>
            <a:ext cx="6397064" cy="487313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>
                <a:solidFill>
                  <a:srgbClr val="5AB67D"/>
                </a:solidFill>
                <a:latin typeface="Source Sans Pro" panose="020B0503030403020204" pitchFamily="34" charset="0"/>
              </a:rPr>
              <a:t>Certificat</a:t>
            </a:r>
            <a:r>
              <a:rPr lang="en-US" sz="2800" b="1" dirty="0">
                <a:solidFill>
                  <a:srgbClr val="5AB67D"/>
                </a:solidFill>
                <a:latin typeface="Source Sans Pro" panose="020B0503030403020204" pitchFamily="34" charset="0"/>
              </a:rPr>
              <a:t> de </a:t>
            </a:r>
            <a:r>
              <a:rPr lang="en-US" sz="2800" b="1" dirty="0" err="1" smtClean="0">
                <a:solidFill>
                  <a:srgbClr val="5AB67D"/>
                </a:solidFill>
                <a:latin typeface="Source Sans Pro" panose="020B0503030403020204" pitchFamily="34" charset="0"/>
              </a:rPr>
              <a:t>l’exécution</a:t>
            </a:r>
            <a:endParaRPr lang="en-US" sz="2800" b="1" dirty="0">
              <a:solidFill>
                <a:srgbClr val="5AB67D"/>
              </a:solidFill>
              <a:latin typeface="Source Sans Pro" panose="020B0503030403020204" pitchFamily="34" charset="0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560327" y="1207240"/>
            <a:ext cx="4464679" cy="2616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200" dirty="0">
              <a:solidFill>
                <a:schemeClr val="accent1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3366" y="2354415"/>
            <a:ext cx="4988807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007140"/>
                </a:solidFill>
                <a:latin typeface="Source Sans Pro" panose="020B0503030403020204" pitchFamily="34" charset="0"/>
              </a:rPr>
              <a:t>Dossiers-tests</a:t>
            </a:r>
            <a:endParaRPr lang="en-US" sz="2800" dirty="0">
              <a:solidFill>
                <a:srgbClr val="007140"/>
              </a:solidFill>
              <a:latin typeface="Source Sans Pro" panose="020B0503030403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3366" y="3005234"/>
            <a:ext cx="52113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dirty="0" err="1" smtClean="0">
                <a:solidFill>
                  <a:srgbClr val="5C595B"/>
                </a:solidFill>
                <a:latin typeface="Source Sans Pro Light" panose="020B0403030403020204" pitchFamily="34" charset="0"/>
              </a:rPr>
              <a:t>Fonçages</a:t>
            </a:r>
            <a:endParaRPr lang="en-US" dirty="0">
              <a:solidFill>
                <a:srgbClr val="5C595B"/>
              </a:solidFill>
              <a:latin typeface="Source Sans Pro Light" panose="020B0403030403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Réparation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et pose des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dispositifs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de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retenue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</a:t>
            </a:r>
            <a:r>
              <a:rPr lang="en-US" dirty="0" err="1" smtClean="0">
                <a:solidFill>
                  <a:srgbClr val="5C595B"/>
                </a:solidFill>
                <a:latin typeface="Source Sans Pro Light" panose="020B0403030403020204" pitchFamily="34" charset="0"/>
              </a:rPr>
              <a:t>routiers</a:t>
            </a:r>
            <a:endParaRPr lang="en-US" dirty="0">
              <a:solidFill>
                <a:srgbClr val="5C595B"/>
              </a:solidFill>
              <a:latin typeface="Source Sans Pro Light" panose="020B0403030403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La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mise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en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œuvre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de complexes </a:t>
            </a:r>
            <a:r>
              <a:rPr lang="en-US" dirty="0" err="1" smtClean="0">
                <a:solidFill>
                  <a:srgbClr val="5C595B"/>
                </a:solidFill>
                <a:latin typeface="Source Sans Pro Light" panose="020B0403030403020204" pitchFamily="34" charset="0"/>
              </a:rPr>
              <a:t>d’étanchéité</a:t>
            </a:r>
            <a:endParaRPr lang="en-US" dirty="0">
              <a:solidFill>
                <a:srgbClr val="5C595B"/>
              </a:solidFill>
              <a:latin typeface="Source Sans Pro Light" panose="020B0403030403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Réhabilitation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</a:t>
            </a:r>
            <a:r>
              <a:rPr lang="en-US" dirty="0" err="1" smtClean="0">
                <a:solidFill>
                  <a:srgbClr val="5C595B"/>
                </a:solidFill>
                <a:latin typeface="Source Sans Pro Light" panose="020B0403030403020204" pitchFamily="34" charset="0"/>
              </a:rPr>
              <a:t>d’égouttage</a:t>
            </a:r>
            <a:endParaRPr lang="en-US" dirty="0">
              <a:solidFill>
                <a:srgbClr val="5C595B"/>
              </a:solidFill>
              <a:latin typeface="Source Sans Pro Light" panose="020B0403030403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Systèmes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d’infiltration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et de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stockage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tampon des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eaux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pluviales</a:t>
            </a:r>
            <a:endParaRPr lang="en-US" dirty="0">
              <a:solidFill>
                <a:srgbClr val="5C595B"/>
              </a:solidFill>
              <a:latin typeface="Source Sans Pro Light" panose="020B0403030403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endParaRPr lang="en-US" sz="1600" dirty="0" err="1">
              <a:solidFill>
                <a:srgbClr val="5C595B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13" name="TextBox 30"/>
          <p:cNvSpPr txBox="1"/>
          <p:nvPr/>
        </p:nvSpPr>
        <p:spPr>
          <a:xfrm>
            <a:off x="5995242" y="2354415"/>
            <a:ext cx="5891738" cy="1262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007140"/>
                </a:solidFill>
                <a:latin typeface="Source Sans Pro" panose="020B0503030403020204" pitchFamily="34" charset="0"/>
              </a:rPr>
              <a:t>Le </a:t>
            </a:r>
            <a:r>
              <a:rPr lang="en-US" sz="2800" b="1" dirty="0" err="1">
                <a:solidFill>
                  <a:srgbClr val="007140"/>
                </a:solidFill>
                <a:latin typeface="Source Sans Pro" panose="020B0503030403020204" pitchFamily="34" charset="0"/>
              </a:rPr>
              <a:t>système</a:t>
            </a:r>
            <a:r>
              <a:rPr lang="en-US" sz="2800" b="1" dirty="0">
                <a:solidFill>
                  <a:srgbClr val="007140"/>
                </a:solidFill>
                <a:latin typeface="Source Sans Pro" panose="020B0503030403020204" pitchFamily="34" charset="0"/>
              </a:rPr>
              <a:t> pour </a:t>
            </a:r>
            <a:r>
              <a:rPr lang="en-US" sz="2800" b="1" dirty="0" err="1">
                <a:solidFill>
                  <a:srgbClr val="007140"/>
                </a:solidFill>
                <a:latin typeface="Source Sans Pro" panose="020B0503030403020204" pitchFamily="34" charset="0"/>
              </a:rPr>
              <a:t>fonctionner</a:t>
            </a:r>
            <a:r>
              <a:rPr lang="en-US" sz="2800" b="1" dirty="0">
                <a:solidFill>
                  <a:srgbClr val="007140"/>
                </a:solidFill>
                <a:latin typeface="Source Sans Pro" panose="020B0503030403020204" pitchFamily="34" charset="0"/>
              </a:rPr>
              <a:t> </a:t>
            </a:r>
            <a:r>
              <a:rPr lang="en-US" sz="2800" b="1" dirty="0" err="1">
                <a:solidFill>
                  <a:srgbClr val="007140"/>
                </a:solidFill>
                <a:latin typeface="Source Sans Pro" panose="020B0503030403020204" pitchFamily="34" charset="0"/>
              </a:rPr>
              <a:t>efficacement</a:t>
            </a:r>
            <a:r>
              <a:rPr lang="en-US" sz="2800" b="1" dirty="0">
                <a:solidFill>
                  <a:srgbClr val="007140"/>
                </a:solidFill>
                <a:latin typeface="Source Sans Pro" panose="020B0503030403020204" pitchFamily="34" charset="0"/>
              </a:rPr>
              <a:t> </a:t>
            </a:r>
            <a:r>
              <a:rPr lang="en-US" sz="2800" b="1" dirty="0" err="1" smtClean="0">
                <a:solidFill>
                  <a:srgbClr val="007140"/>
                </a:solidFill>
                <a:latin typeface="Source Sans Pro" panose="020B0503030403020204" pitchFamily="34" charset="0"/>
              </a:rPr>
              <a:t>demande</a:t>
            </a:r>
            <a:r>
              <a:rPr lang="en-US" sz="2800" b="1" dirty="0" smtClean="0">
                <a:solidFill>
                  <a:srgbClr val="007140"/>
                </a:solidFill>
                <a:latin typeface="Source Sans Pro" panose="020B0503030403020204" pitchFamily="34" charset="0"/>
              </a:rPr>
              <a:t> :</a:t>
            </a:r>
            <a:endParaRPr lang="en-US" sz="2800" b="1" dirty="0">
              <a:solidFill>
                <a:srgbClr val="007140"/>
              </a:solidFill>
              <a:latin typeface="Source Sans Pro" panose="020B0503030403020204" pitchFamily="34" charset="0"/>
            </a:endParaRPr>
          </a:p>
          <a:p>
            <a:pPr>
              <a:lnSpc>
                <a:spcPct val="90000"/>
              </a:lnSpc>
            </a:pPr>
            <a:endParaRPr lang="en-US" sz="2800" b="1" dirty="0">
              <a:solidFill>
                <a:srgbClr val="007140"/>
              </a:solidFill>
              <a:latin typeface="Source Sans Pro" panose="020B0503030403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55344" y="3362179"/>
            <a:ext cx="5931492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dirty="0" err="1" smtClean="0">
                <a:solidFill>
                  <a:srgbClr val="5C595B"/>
                </a:solidFill>
                <a:latin typeface="Source Sans Pro Light" panose="020B0403030403020204" pitchFamily="34" charset="0"/>
              </a:rPr>
              <a:t>L’adhésion</a:t>
            </a:r>
            <a:r>
              <a:rPr lang="en-US" dirty="0" smtClean="0">
                <a:solidFill>
                  <a:srgbClr val="5C595B"/>
                </a:solidFill>
                <a:latin typeface="Source Sans Pro Light" panose="020B0403030403020204" pitchFamily="34" charset="0"/>
              </a:rPr>
              <a:t> 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et le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soutien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du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secteur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dans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son ensemble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dirty="0" err="1" smtClean="0">
                <a:solidFill>
                  <a:srgbClr val="5C595B"/>
                </a:solidFill>
                <a:latin typeface="Source Sans Pro Light" panose="020B0403030403020204" pitchFamily="34" charset="0"/>
              </a:rPr>
              <a:t>Une</a:t>
            </a:r>
            <a:r>
              <a:rPr lang="en-US" dirty="0" smtClean="0">
                <a:solidFill>
                  <a:srgbClr val="5C595B"/>
                </a:solidFill>
                <a:latin typeface="Source Sans Pro Light" panose="020B0403030403020204" pitchFamily="34" charset="0"/>
              </a:rPr>
              <a:t> 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application qui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soit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la plus </a:t>
            </a:r>
            <a:r>
              <a:rPr lang="en-US" dirty="0" err="1" smtClean="0">
                <a:solidFill>
                  <a:srgbClr val="5C595B"/>
                </a:solidFill>
                <a:latin typeface="Source Sans Pro Light" panose="020B0403030403020204" pitchFamily="34" charset="0"/>
              </a:rPr>
              <a:t>étendue</a:t>
            </a:r>
            <a:r>
              <a:rPr lang="en-US" dirty="0" smtClean="0">
                <a:solidFill>
                  <a:srgbClr val="5C595B"/>
                </a:solidFill>
                <a:latin typeface="Source Sans Pro Light" panose="020B0403030403020204" pitchFamily="34" charset="0"/>
              </a:rPr>
              <a:t> possible</a:t>
            </a:r>
            <a:br>
              <a:rPr lang="en-US" dirty="0" smtClean="0">
                <a:solidFill>
                  <a:srgbClr val="5C595B"/>
                </a:solidFill>
                <a:latin typeface="Source Sans Pro Light" panose="020B0403030403020204" pitchFamily="34" charset="0"/>
              </a:rPr>
            </a:br>
            <a:r>
              <a:rPr lang="en-US" dirty="0" smtClean="0">
                <a:solidFill>
                  <a:srgbClr val="5C595B"/>
                </a:solidFill>
                <a:latin typeface="Source Sans Pro Light" panose="020B0403030403020204" pitchFamily="34" charset="0"/>
              </a:rPr>
              <a:t>(collaboration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transrégionale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)</a:t>
            </a:r>
          </a:p>
        </p:txBody>
      </p:sp>
      <p:pic>
        <p:nvPicPr>
          <p:cNvPr id="9" name="Image 8" descr="COPRO-cmyk.png"/>
          <p:cNvPicPr>
            <a:picLocks noChangeAspect="1"/>
          </p:cNvPicPr>
          <p:nvPr/>
        </p:nvPicPr>
        <p:blipFill>
          <a:blip r:embed="rId3" cstate="print">
            <a:alphaModFix amt="4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90698" y="629625"/>
            <a:ext cx="796138" cy="96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2225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9" grpId="0"/>
      <p:bldP spid="30" grpId="0"/>
      <p:bldP spid="31" grpId="0"/>
      <p:bldP spid="3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reeform 20"/>
          <p:cNvSpPr>
            <a:spLocks noEditPoints="1"/>
          </p:cNvSpPr>
          <p:nvPr/>
        </p:nvSpPr>
        <p:spPr bwMode="auto">
          <a:xfrm>
            <a:off x="6165850" y="4101860"/>
            <a:ext cx="85725" cy="393700"/>
          </a:xfrm>
          <a:custGeom>
            <a:avLst/>
            <a:gdLst>
              <a:gd name="T0" fmla="*/ 0 w 25"/>
              <a:gd name="T1" fmla="*/ 116 h 117"/>
              <a:gd name="T2" fmla="*/ 17 w 25"/>
              <a:gd name="T3" fmla="*/ 95 h 117"/>
              <a:gd name="T4" fmla="*/ 17 w 25"/>
              <a:gd name="T5" fmla="*/ 95 h 117"/>
              <a:gd name="T6" fmla="*/ 0 w 25"/>
              <a:gd name="T7" fmla="*/ 0 h 117"/>
              <a:gd name="T8" fmla="*/ 23 w 25"/>
              <a:gd name="T9" fmla="*/ 37 h 117"/>
              <a:gd name="T10" fmla="*/ 23 w 25"/>
              <a:gd name="T11" fmla="*/ 38 h 117"/>
              <a:gd name="T12" fmla="*/ 23 w 25"/>
              <a:gd name="T13" fmla="*/ 38 h 117"/>
              <a:gd name="T14" fmla="*/ 23 w 25"/>
              <a:gd name="T15" fmla="*/ 38 h 117"/>
              <a:gd name="T16" fmla="*/ 23 w 25"/>
              <a:gd name="T17" fmla="*/ 38 h 117"/>
              <a:gd name="T18" fmla="*/ 23 w 25"/>
              <a:gd name="T19" fmla="*/ 39 h 117"/>
              <a:gd name="T20" fmla="*/ 23 w 25"/>
              <a:gd name="T21" fmla="*/ 39 h 117"/>
              <a:gd name="T22" fmla="*/ 23 w 25"/>
              <a:gd name="T23" fmla="*/ 39 h 117"/>
              <a:gd name="T24" fmla="*/ 25 w 25"/>
              <a:gd name="T25" fmla="*/ 53 h 117"/>
              <a:gd name="T26" fmla="*/ 25 w 25"/>
              <a:gd name="T27" fmla="*/ 53 h 117"/>
              <a:gd name="T28" fmla="*/ 25 w 25"/>
              <a:gd name="T29" fmla="*/ 53 h 117"/>
              <a:gd name="T30" fmla="*/ 25 w 25"/>
              <a:gd name="T31" fmla="*/ 54 h 117"/>
              <a:gd name="T32" fmla="*/ 25 w 25"/>
              <a:gd name="T33" fmla="*/ 54 h 117"/>
              <a:gd name="T34" fmla="*/ 25 w 25"/>
              <a:gd name="T35" fmla="*/ 54 h 117"/>
              <a:gd name="T36" fmla="*/ 25 w 25"/>
              <a:gd name="T37" fmla="*/ 54 h 117"/>
              <a:gd name="T38" fmla="*/ 25 w 25"/>
              <a:gd name="T39" fmla="*/ 55 h 117"/>
              <a:gd name="T40" fmla="*/ 25 w 25"/>
              <a:gd name="T41" fmla="*/ 55 h 117"/>
              <a:gd name="T42" fmla="*/ 25 w 25"/>
              <a:gd name="T43" fmla="*/ 55 h 117"/>
              <a:gd name="T44" fmla="*/ 25 w 25"/>
              <a:gd name="T45" fmla="*/ 55 h 117"/>
              <a:gd name="T46" fmla="*/ 25 w 25"/>
              <a:gd name="T47" fmla="*/ 56 h 117"/>
              <a:gd name="T48" fmla="*/ 25 w 25"/>
              <a:gd name="T49" fmla="*/ 56 h 117"/>
              <a:gd name="T50" fmla="*/ 25 w 25"/>
              <a:gd name="T51" fmla="*/ 56 h 117"/>
              <a:gd name="T52" fmla="*/ 25 w 25"/>
              <a:gd name="T53" fmla="*/ 56 h 117"/>
              <a:gd name="T54" fmla="*/ 25 w 25"/>
              <a:gd name="T55" fmla="*/ 57 h 117"/>
              <a:gd name="T56" fmla="*/ 25 w 25"/>
              <a:gd name="T57" fmla="*/ 57 h 117"/>
              <a:gd name="T58" fmla="*/ 25 w 25"/>
              <a:gd name="T59" fmla="*/ 57 h 117"/>
              <a:gd name="T60" fmla="*/ 25 w 25"/>
              <a:gd name="T61" fmla="*/ 58 h 117"/>
              <a:gd name="T62" fmla="*/ 25 w 25"/>
              <a:gd name="T63" fmla="*/ 58 h 117"/>
              <a:gd name="T64" fmla="*/ 25 w 25"/>
              <a:gd name="T65" fmla="*/ 58 h 117"/>
              <a:gd name="T66" fmla="*/ 25 w 25"/>
              <a:gd name="T67" fmla="*/ 58 h 117"/>
              <a:gd name="T68" fmla="*/ 0 w 25"/>
              <a:gd name="T69" fmla="*/ 0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5" h="117">
                <a:moveTo>
                  <a:pt x="17" y="95"/>
                </a:moveTo>
                <a:cubicBezTo>
                  <a:pt x="12" y="103"/>
                  <a:pt x="7" y="110"/>
                  <a:pt x="0" y="116"/>
                </a:cubicBezTo>
                <a:cubicBezTo>
                  <a:pt x="0" y="117"/>
                  <a:pt x="0" y="117"/>
                  <a:pt x="0" y="117"/>
                </a:cubicBezTo>
                <a:cubicBezTo>
                  <a:pt x="7" y="110"/>
                  <a:pt x="12" y="103"/>
                  <a:pt x="17" y="95"/>
                </a:cubicBezTo>
                <a:moveTo>
                  <a:pt x="17" y="95"/>
                </a:moveTo>
                <a:cubicBezTo>
                  <a:pt x="17" y="95"/>
                  <a:pt x="17" y="95"/>
                  <a:pt x="17" y="95"/>
                </a:cubicBezTo>
                <a:cubicBezTo>
                  <a:pt x="17" y="95"/>
                  <a:pt x="17" y="95"/>
                  <a:pt x="17" y="95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11" y="10"/>
                  <a:pt x="19" y="23"/>
                  <a:pt x="23" y="37"/>
                </a:cubicBezTo>
                <a:cubicBezTo>
                  <a:pt x="23" y="37"/>
                  <a:pt x="23" y="37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8"/>
                </a:cubicBezTo>
                <a:cubicBezTo>
                  <a:pt x="23" y="38"/>
                  <a:pt x="23" y="38"/>
                  <a:pt x="23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23" y="39"/>
                  <a:pt x="23" y="39"/>
                  <a:pt x="23" y="39"/>
                </a:cubicBezTo>
                <a:cubicBezTo>
                  <a:pt x="24" y="44"/>
                  <a:pt x="25" y="48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3"/>
                </a:cubicBezTo>
                <a:cubicBezTo>
                  <a:pt x="25" y="53"/>
                  <a:pt x="25" y="53"/>
                  <a:pt x="25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4"/>
                </a:cubicBezTo>
                <a:cubicBezTo>
                  <a:pt x="25" y="54"/>
                  <a:pt x="25" y="54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5"/>
                  <a:pt x="25" y="55"/>
                </a:cubicBezTo>
                <a:cubicBezTo>
                  <a:pt x="25" y="55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6"/>
                  <a:pt x="25" y="56"/>
                  <a:pt x="25" y="56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57"/>
                  <a:pt x="25" y="57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5" y="35"/>
                  <a:pt x="16" y="15"/>
                  <a:pt x="0" y="0"/>
                </a:cubicBezTo>
              </a:path>
            </a:pathLst>
          </a:custGeom>
          <a:solidFill>
            <a:srgbClr val="D3D1D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Freeform 27"/>
          <p:cNvSpPr>
            <a:spLocks/>
          </p:cNvSpPr>
          <p:nvPr/>
        </p:nvSpPr>
        <p:spPr bwMode="auto">
          <a:xfrm>
            <a:off x="5337175" y="4297122"/>
            <a:ext cx="269875" cy="269875"/>
          </a:xfrm>
          <a:custGeom>
            <a:avLst/>
            <a:gdLst>
              <a:gd name="T0" fmla="*/ 170 w 170"/>
              <a:gd name="T1" fmla="*/ 0 h 170"/>
              <a:gd name="T2" fmla="*/ 170 w 170"/>
              <a:gd name="T3" fmla="*/ 0 h 170"/>
              <a:gd name="T4" fmla="*/ 0 w 170"/>
              <a:gd name="T5" fmla="*/ 170 h 170"/>
              <a:gd name="T6" fmla="*/ 0 w 170"/>
              <a:gd name="T7" fmla="*/ 170 h 170"/>
              <a:gd name="T8" fmla="*/ 170 w 170"/>
              <a:gd name="T9" fmla="*/ 0 h 170"/>
              <a:gd name="T10" fmla="*/ 170 w 170"/>
              <a:gd name="T11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" h="170">
                <a:moveTo>
                  <a:pt x="170" y="0"/>
                </a:moveTo>
                <a:lnTo>
                  <a:pt x="170" y="0"/>
                </a:lnTo>
                <a:lnTo>
                  <a:pt x="0" y="170"/>
                </a:lnTo>
                <a:lnTo>
                  <a:pt x="0" y="170"/>
                </a:lnTo>
                <a:lnTo>
                  <a:pt x="170" y="0"/>
                </a:lnTo>
                <a:lnTo>
                  <a:pt x="170" y="0"/>
                </a:lnTo>
                <a:close/>
              </a:path>
            </a:pathLst>
          </a:custGeom>
          <a:solidFill>
            <a:srgbClr val="53A58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Freeform 28"/>
          <p:cNvSpPr>
            <a:spLocks/>
          </p:cNvSpPr>
          <p:nvPr/>
        </p:nvSpPr>
        <p:spPr bwMode="auto">
          <a:xfrm>
            <a:off x="5337175" y="4297122"/>
            <a:ext cx="269875" cy="269875"/>
          </a:xfrm>
          <a:custGeom>
            <a:avLst/>
            <a:gdLst>
              <a:gd name="T0" fmla="*/ 170 w 170"/>
              <a:gd name="T1" fmla="*/ 0 h 170"/>
              <a:gd name="T2" fmla="*/ 170 w 170"/>
              <a:gd name="T3" fmla="*/ 0 h 170"/>
              <a:gd name="T4" fmla="*/ 0 w 170"/>
              <a:gd name="T5" fmla="*/ 170 h 170"/>
              <a:gd name="T6" fmla="*/ 0 w 170"/>
              <a:gd name="T7" fmla="*/ 170 h 170"/>
              <a:gd name="T8" fmla="*/ 170 w 170"/>
              <a:gd name="T9" fmla="*/ 0 h 170"/>
              <a:gd name="T10" fmla="*/ 170 w 170"/>
              <a:gd name="T11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0" h="170">
                <a:moveTo>
                  <a:pt x="170" y="0"/>
                </a:moveTo>
                <a:lnTo>
                  <a:pt x="170" y="0"/>
                </a:lnTo>
                <a:lnTo>
                  <a:pt x="0" y="170"/>
                </a:lnTo>
                <a:lnTo>
                  <a:pt x="0" y="170"/>
                </a:lnTo>
                <a:lnTo>
                  <a:pt x="170" y="0"/>
                </a:lnTo>
                <a:lnTo>
                  <a:pt x="17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Freeform 30"/>
          <p:cNvSpPr>
            <a:spLocks noEditPoints="1"/>
          </p:cNvSpPr>
          <p:nvPr/>
        </p:nvSpPr>
        <p:spPr bwMode="auto">
          <a:xfrm>
            <a:off x="5703888" y="4397135"/>
            <a:ext cx="280988" cy="169863"/>
          </a:xfrm>
          <a:custGeom>
            <a:avLst/>
            <a:gdLst>
              <a:gd name="T0" fmla="*/ 83 w 83"/>
              <a:gd name="T1" fmla="*/ 50 h 50"/>
              <a:gd name="T2" fmla="*/ 83 w 83"/>
              <a:gd name="T3" fmla="*/ 50 h 50"/>
              <a:gd name="T4" fmla="*/ 83 w 83"/>
              <a:gd name="T5" fmla="*/ 50 h 50"/>
              <a:gd name="T6" fmla="*/ 0 w 83"/>
              <a:gd name="T7" fmla="*/ 0 h 50"/>
              <a:gd name="T8" fmla="*/ 21 w 83"/>
              <a:gd name="T9" fmla="*/ 21 h 50"/>
              <a:gd name="T10" fmla="*/ 33 w 83"/>
              <a:gd name="T11" fmla="*/ 32 h 50"/>
              <a:gd name="T12" fmla="*/ 44 w 83"/>
              <a:gd name="T13" fmla="*/ 40 h 50"/>
              <a:gd name="T14" fmla="*/ 33 w 83"/>
              <a:gd name="T15" fmla="*/ 32 h 50"/>
              <a:gd name="T16" fmla="*/ 21 w 83"/>
              <a:gd name="T17" fmla="*/ 21 h 50"/>
              <a:gd name="T18" fmla="*/ 0 w 83"/>
              <a:gd name="T19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3" h="50">
                <a:moveTo>
                  <a:pt x="83" y="50"/>
                </a:moveTo>
                <a:cubicBezTo>
                  <a:pt x="83" y="50"/>
                  <a:pt x="83" y="50"/>
                  <a:pt x="83" y="50"/>
                </a:cubicBezTo>
                <a:cubicBezTo>
                  <a:pt x="83" y="50"/>
                  <a:pt x="83" y="50"/>
                  <a:pt x="83" y="50"/>
                </a:cubicBezTo>
                <a:moveTo>
                  <a:pt x="0" y="0"/>
                </a:moveTo>
                <a:cubicBezTo>
                  <a:pt x="21" y="21"/>
                  <a:pt x="21" y="21"/>
                  <a:pt x="21" y="21"/>
                </a:cubicBezTo>
                <a:cubicBezTo>
                  <a:pt x="33" y="32"/>
                  <a:pt x="33" y="32"/>
                  <a:pt x="33" y="32"/>
                </a:cubicBezTo>
                <a:cubicBezTo>
                  <a:pt x="36" y="35"/>
                  <a:pt x="40" y="38"/>
                  <a:pt x="44" y="40"/>
                </a:cubicBezTo>
                <a:cubicBezTo>
                  <a:pt x="40" y="38"/>
                  <a:pt x="36" y="35"/>
                  <a:pt x="33" y="32"/>
                </a:cubicBezTo>
                <a:cubicBezTo>
                  <a:pt x="21" y="21"/>
                  <a:pt x="21" y="21"/>
                  <a:pt x="21" y="21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49897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Freeform 48"/>
          <p:cNvSpPr>
            <a:spLocks noEditPoints="1"/>
          </p:cNvSpPr>
          <p:nvPr/>
        </p:nvSpPr>
        <p:spPr bwMode="auto">
          <a:xfrm>
            <a:off x="5946775" y="5101985"/>
            <a:ext cx="85725" cy="392113"/>
          </a:xfrm>
          <a:custGeom>
            <a:avLst/>
            <a:gdLst>
              <a:gd name="T0" fmla="*/ 25 w 25"/>
              <a:gd name="T1" fmla="*/ 116 h 116"/>
              <a:gd name="T2" fmla="*/ 8 w 25"/>
              <a:gd name="T3" fmla="*/ 93 h 116"/>
              <a:gd name="T4" fmla="*/ 8 w 25"/>
              <a:gd name="T5" fmla="*/ 93 h 116"/>
              <a:gd name="T6" fmla="*/ 25 w 25"/>
              <a:gd name="T7" fmla="*/ 0 h 116"/>
              <a:gd name="T8" fmla="*/ 0 w 25"/>
              <a:gd name="T9" fmla="*/ 58 h 116"/>
              <a:gd name="T10" fmla="*/ 0 w 25"/>
              <a:gd name="T11" fmla="*/ 58 h 116"/>
              <a:gd name="T12" fmla="*/ 0 w 25"/>
              <a:gd name="T13" fmla="*/ 57 h 116"/>
              <a:gd name="T14" fmla="*/ 0 w 25"/>
              <a:gd name="T15" fmla="*/ 57 h 116"/>
              <a:gd name="T16" fmla="*/ 0 w 25"/>
              <a:gd name="T17" fmla="*/ 57 h 116"/>
              <a:gd name="T18" fmla="*/ 0 w 25"/>
              <a:gd name="T19" fmla="*/ 57 h 116"/>
              <a:gd name="T20" fmla="*/ 0 w 25"/>
              <a:gd name="T21" fmla="*/ 56 h 116"/>
              <a:gd name="T22" fmla="*/ 0 w 25"/>
              <a:gd name="T23" fmla="*/ 56 h 116"/>
              <a:gd name="T24" fmla="*/ 0 w 25"/>
              <a:gd name="T25" fmla="*/ 56 h 116"/>
              <a:gd name="T26" fmla="*/ 0 w 25"/>
              <a:gd name="T27" fmla="*/ 56 h 116"/>
              <a:gd name="T28" fmla="*/ 0 w 25"/>
              <a:gd name="T29" fmla="*/ 55 h 116"/>
              <a:gd name="T30" fmla="*/ 0 w 25"/>
              <a:gd name="T31" fmla="*/ 55 h 116"/>
              <a:gd name="T32" fmla="*/ 0 w 25"/>
              <a:gd name="T33" fmla="*/ 55 h 116"/>
              <a:gd name="T34" fmla="*/ 0 w 25"/>
              <a:gd name="T35" fmla="*/ 55 h 116"/>
              <a:gd name="T36" fmla="*/ 0 w 25"/>
              <a:gd name="T37" fmla="*/ 54 h 116"/>
              <a:gd name="T38" fmla="*/ 0 w 25"/>
              <a:gd name="T39" fmla="*/ 54 h 116"/>
              <a:gd name="T40" fmla="*/ 0 w 25"/>
              <a:gd name="T41" fmla="*/ 54 h 116"/>
              <a:gd name="T42" fmla="*/ 0 w 25"/>
              <a:gd name="T43" fmla="*/ 54 h 116"/>
              <a:gd name="T44" fmla="*/ 0 w 25"/>
              <a:gd name="T45" fmla="*/ 53 h 116"/>
              <a:gd name="T46" fmla="*/ 0 w 25"/>
              <a:gd name="T47" fmla="*/ 53 h 116"/>
              <a:gd name="T48" fmla="*/ 3 w 25"/>
              <a:gd name="T49" fmla="*/ 34 h 116"/>
              <a:gd name="T50" fmla="*/ 3 w 25"/>
              <a:gd name="T51" fmla="*/ 34 h 116"/>
              <a:gd name="T52" fmla="*/ 3 w 25"/>
              <a:gd name="T53" fmla="*/ 34 h 116"/>
              <a:gd name="T54" fmla="*/ 3 w 25"/>
              <a:gd name="T55" fmla="*/ 34 h 116"/>
              <a:gd name="T56" fmla="*/ 4 w 25"/>
              <a:gd name="T57" fmla="*/ 33 h 116"/>
              <a:gd name="T58" fmla="*/ 4 w 25"/>
              <a:gd name="T59" fmla="*/ 33 h 116"/>
              <a:gd name="T60" fmla="*/ 4 w 25"/>
              <a:gd name="T61" fmla="*/ 33 h 116"/>
              <a:gd name="T62" fmla="*/ 4 w 25"/>
              <a:gd name="T63" fmla="*/ 33 h 116"/>
              <a:gd name="T64" fmla="*/ 4 w 25"/>
              <a:gd name="T65" fmla="*/ 33 h 116"/>
              <a:gd name="T66" fmla="*/ 25 w 25"/>
              <a:gd name="T67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5" h="116">
                <a:moveTo>
                  <a:pt x="8" y="93"/>
                </a:moveTo>
                <a:cubicBezTo>
                  <a:pt x="12" y="102"/>
                  <a:pt x="18" y="110"/>
                  <a:pt x="25" y="116"/>
                </a:cubicBezTo>
                <a:cubicBezTo>
                  <a:pt x="25" y="116"/>
                  <a:pt x="25" y="116"/>
                  <a:pt x="25" y="116"/>
                </a:cubicBezTo>
                <a:cubicBezTo>
                  <a:pt x="18" y="109"/>
                  <a:pt x="12" y="102"/>
                  <a:pt x="8" y="93"/>
                </a:cubicBezTo>
                <a:moveTo>
                  <a:pt x="8" y="93"/>
                </a:moveTo>
                <a:cubicBezTo>
                  <a:pt x="8" y="93"/>
                  <a:pt x="8" y="93"/>
                  <a:pt x="8" y="93"/>
                </a:cubicBezTo>
                <a:cubicBezTo>
                  <a:pt x="8" y="93"/>
                  <a:pt x="8" y="93"/>
                  <a:pt x="8" y="93"/>
                </a:cubicBezTo>
                <a:moveTo>
                  <a:pt x="25" y="0"/>
                </a:moveTo>
                <a:cubicBezTo>
                  <a:pt x="9" y="14"/>
                  <a:pt x="0" y="35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0" y="58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cubicBezTo>
                  <a:pt x="0" y="47"/>
                  <a:pt x="1" y="40"/>
                  <a:pt x="3" y="34"/>
                </a:cubicBezTo>
                <a:cubicBezTo>
                  <a:pt x="3" y="34"/>
                  <a:pt x="3" y="34"/>
                  <a:pt x="3" y="34"/>
                </a:cubicBezTo>
                <a:cubicBezTo>
                  <a:pt x="3" y="34"/>
                  <a:pt x="3" y="34"/>
                  <a:pt x="3" y="34"/>
                </a:cubicBezTo>
                <a:cubicBezTo>
                  <a:pt x="3" y="34"/>
                  <a:pt x="3" y="34"/>
                  <a:pt x="3" y="34"/>
                </a:cubicBezTo>
                <a:cubicBezTo>
                  <a:pt x="3" y="34"/>
                  <a:pt x="3" y="34"/>
                  <a:pt x="3" y="34"/>
                </a:cubicBezTo>
                <a:cubicBezTo>
                  <a:pt x="3" y="34"/>
                  <a:pt x="3" y="34"/>
                  <a:pt x="3" y="34"/>
                </a:cubicBezTo>
                <a:cubicBezTo>
                  <a:pt x="3" y="34"/>
                  <a:pt x="3" y="34"/>
                  <a:pt x="3" y="34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cubicBezTo>
                  <a:pt x="8" y="20"/>
                  <a:pt x="15" y="9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D3D1D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Freeform 49"/>
          <p:cNvSpPr>
            <a:spLocks noEditPoints="1"/>
          </p:cNvSpPr>
          <p:nvPr/>
        </p:nvSpPr>
        <p:spPr bwMode="auto">
          <a:xfrm>
            <a:off x="5946775" y="5101985"/>
            <a:ext cx="85725" cy="392113"/>
          </a:xfrm>
          <a:custGeom>
            <a:avLst/>
            <a:gdLst>
              <a:gd name="T0" fmla="*/ 8 w 25"/>
              <a:gd name="T1" fmla="*/ 93 h 116"/>
              <a:gd name="T2" fmla="*/ 8 w 25"/>
              <a:gd name="T3" fmla="*/ 93 h 116"/>
              <a:gd name="T4" fmla="*/ 25 w 25"/>
              <a:gd name="T5" fmla="*/ 116 h 116"/>
              <a:gd name="T6" fmla="*/ 5 w 25"/>
              <a:gd name="T7" fmla="*/ 86 h 116"/>
              <a:gd name="T8" fmla="*/ 0 w 25"/>
              <a:gd name="T9" fmla="*/ 58 h 116"/>
              <a:gd name="T10" fmla="*/ 0 w 25"/>
              <a:gd name="T11" fmla="*/ 58 h 116"/>
              <a:gd name="T12" fmla="*/ 0 w 25"/>
              <a:gd name="T13" fmla="*/ 58 h 116"/>
              <a:gd name="T14" fmla="*/ 0 w 25"/>
              <a:gd name="T15" fmla="*/ 57 h 116"/>
              <a:gd name="T16" fmla="*/ 0 w 25"/>
              <a:gd name="T17" fmla="*/ 57 h 116"/>
              <a:gd name="T18" fmla="*/ 0 w 25"/>
              <a:gd name="T19" fmla="*/ 57 h 116"/>
              <a:gd name="T20" fmla="*/ 0 w 25"/>
              <a:gd name="T21" fmla="*/ 57 h 116"/>
              <a:gd name="T22" fmla="*/ 0 w 25"/>
              <a:gd name="T23" fmla="*/ 57 h 116"/>
              <a:gd name="T24" fmla="*/ 0 w 25"/>
              <a:gd name="T25" fmla="*/ 57 h 116"/>
              <a:gd name="T26" fmla="*/ 0 w 25"/>
              <a:gd name="T27" fmla="*/ 56 h 116"/>
              <a:gd name="T28" fmla="*/ 0 w 25"/>
              <a:gd name="T29" fmla="*/ 56 h 116"/>
              <a:gd name="T30" fmla="*/ 0 w 25"/>
              <a:gd name="T31" fmla="*/ 56 h 116"/>
              <a:gd name="T32" fmla="*/ 0 w 25"/>
              <a:gd name="T33" fmla="*/ 56 h 116"/>
              <a:gd name="T34" fmla="*/ 0 w 25"/>
              <a:gd name="T35" fmla="*/ 56 h 116"/>
              <a:gd name="T36" fmla="*/ 0 w 25"/>
              <a:gd name="T37" fmla="*/ 56 h 116"/>
              <a:gd name="T38" fmla="*/ 0 w 25"/>
              <a:gd name="T39" fmla="*/ 55 h 116"/>
              <a:gd name="T40" fmla="*/ 0 w 25"/>
              <a:gd name="T41" fmla="*/ 55 h 116"/>
              <a:gd name="T42" fmla="*/ 0 w 25"/>
              <a:gd name="T43" fmla="*/ 55 h 116"/>
              <a:gd name="T44" fmla="*/ 0 w 25"/>
              <a:gd name="T45" fmla="*/ 55 h 116"/>
              <a:gd name="T46" fmla="*/ 0 w 25"/>
              <a:gd name="T47" fmla="*/ 55 h 116"/>
              <a:gd name="T48" fmla="*/ 0 w 25"/>
              <a:gd name="T49" fmla="*/ 55 h 116"/>
              <a:gd name="T50" fmla="*/ 0 w 25"/>
              <a:gd name="T51" fmla="*/ 54 h 116"/>
              <a:gd name="T52" fmla="*/ 0 w 25"/>
              <a:gd name="T53" fmla="*/ 54 h 116"/>
              <a:gd name="T54" fmla="*/ 0 w 25"/>
              <a:gd name="T55" fmla="*/ 54 h 116"/>
              <a:gd name="T56" fmla="*/ 0 w 25"/>
              <a:gd name="T57" fmla="*/ 54 h 116"/>
              <a:gd name="T58" fmla="*/ 0 w 25"/>
              <a:gd name="T59" fmla="*/ 54 h 116"/>
              <a:gd name="T60" fmla="*/ 0 w 25"/>
              <a:gd name="T61" fmla="*/ 54 h 116"/>
              <a:gd name="T62" fmla="*/ 0 w 25"/>
              <a:gd name="T63" fmla="*/ 53 h 116"/>
              <a:gd name="T64" fmla="*/ 0 w 25"/>
              <a:gd name="T65" fmla="*/ 53 h 116"/>
              <a:gd name="T66" fmla="*/ 0 w 25"/>
              <a:gd name="T67" fmla="*/ 53 h 116"/>
              <a:gd name="T68" fmla="*/ 3 w 25"/>
              <a:gd name="T69" fmla="*/ 34 h 116"/>
              <a:gd name="T70" fmla="*/ 3 w 25"/>
              <a:gd name="T71" fmla="*/ 34 h 116"/>
              <a:gd name="T72" fmla="*/ 3 w 25"/>
              <a:gd name="T73" fmla="*/ 34 h 116"/>
              <a:gd name="T74" fmla="*/ 3 w 25"/>
              <a:gd name="T75" fmla="*/ 34 h 116"/>
              <a:gd name="T76" fmla="*/ 3 w 25"/>
              <a:gd name="T77" fmla="*/ 34 h 116"/>
              <a:gd name="T78" fmla="*/ 3 w 25"/>
              <a:gd name="T79" fmla="*/ 34 h 116"/>
              <a:gd name="T80" fmla="*/ 4 w 25"/>
              <a:gd name="T81" fmla="*/ 33 h 116"/>
              <a:gd name="T82" fmla="*/ 4 w 25"/>
              <a:gd name="T83" fmla="*/ 33 h 116"/>
              <a:gd name="T84" fmla="*/ 4 w 25"/>
              <a:gd name="T85" fmla="*/ 33 h 116"/>
              <a:gd name="T86" fmla="*/ 4 w 25"/>
              <a:gd name="T87" fmla="*/ 33 h 116"/>
              <a:gd name="T88" fmla="*/ 4 w 25"/>
              <a:gd name="T89" fmla="*/ 33 h 116"/>
              <a:gd name="T90" fmla="*/ 4 w 25"/>
              <a:gd name="T91" fmla="*/ 33 h 116"/>
              <a:gd name="T92" fmla="*/ 25 w 25"/>
              <a:gd name="T93" fmla="*/ 0 h 116"/>
              <a:gd name="T94" fmla="*/ 24 w 25"/>
              <a:gd name="T95" fmla="*/ 0 h 116"/>
              <a:gd name="T96" fmla="*/ 25 w 25"/>
              <a:gd name="T97" fmla="*/ 0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5" h="116">
                <a:moveTo>
                  <a:pt x="5" y="86"/>
                </a:moveTo>
                <a:cubicBezTo>
                  <a:pt x="6" y="89"/>
                  <a:pt x="7" y="91"/>
                  <a:pt x="8" y="93"/>
                </a:cubicBezTo>
                <a:cubicBezTo>
                  <a:pt x="8" y="93"/>
                  <a:pt x="8" y="93"/>
                  <a:pt x="8" y="93"/>
                </a:cubicBezTo>
                <a:cubicBezTo>
                  <a:pt x="8" y="93"/>
                  <a:pt x="8" y="93"/>
                  <a:pt x="8" y="93"/>
                </a:cubicBezTo>
                <a:cubicBezTo>
                  <a:pt x="12" y="102"/>
                  <a:pt x="18" y="109"/>
                  <a:pt x="25" y="116"/>
                </a:cubicBezTo>
                <a:cubicBezTo>
                  <a:pt x="25" y="116"/>
                  <a:pt x="25" y="116"/>
                  <a:pt x="25" y="116"/>
                </a:cubicBezTo>
                <a:cubicBezTo>
                  <a:pt x="24" y="116"/>
                  <a:pt x="24" y="116"/>
                  <a:pt x="24" y="116"/>
                </a:cubicBezTo>
                <a:cubicBezTo>
                  <a:pt x="16" y="108"/>
                  <a:pt x="9" y="98"/>
                  <a:pt x="5" y="86"/>
                </a:cubicBezTo>
                <a:moveTo>
                  <a:pt x="0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0" y="58"/>
                  <a:pt x="0" y="58"/>
                </a:cubicBezTo>
                <a:moveTo>
                  <a:pt x="0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58"/>
                  <a:pt x="0" y="58"/>
                  <a:pt x="0" y="58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7"/>
                </a:moveTo>
                <a:cubicBezTo>
                  <a:pt x="0" y="57"/>
                  <a:pt x="0" y="57"/>
                  <a:pt x="0" y="57"/>
                </a:cubicBezTo>
                <a:cubicBezTo>
                  <a:pt x="0" y="57"/>
                  <a:pt x="0" y="57"/>
                  <a:pt x="0" y="57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6"/>
                </a:moveTo>
                <a:cubicBezTo>
                  <a:pt x="0" y="56"/>
                  <a:pt x="0" y="56"/>
                  <a:pt x="0" y="56"/>
                </a:cubicBezTo>
                <a:cubicBezTo>
                  <a:pt x="0" y="56"/>
                  <a:pt x="0" y="56"/>
                  <a:pt x="0" y="56"/>
                </a:cubicBezTo>
                <a:moveTo>
                  <a:pt x="0" y="55"/>
                </a:move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moveTo>
                  <a:pt x="0" y="55"/>
                </a:move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moveTo>
                  <a:pt x="0" y="55"/>
                </a:move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moveTo>
                  <a:pt x="0" y="55"/>
                </a:moveTo>
                <a:cubicBezTo>
                  <a:pt x="0" y="55"/>
                  <a:pt x="0" y="55"/>
                  <a:pt x="0" y="55"/>
                </a:cubicBezTo>
                <a:cubicBezTo>
                  <a:pt x="0" y="55"/>
                  <a:pt x="0" y="55"/>
                  <a:pt x="0" y="55"/>
                </a:cubicBezTo>
                <a:moveTo>
                  <a:pt x="0" y="54"/>
                </a:move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moveTo>
                  <a:pt x="0" y="54"/>
                </a:move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moveTo>
                  <a:pt x="0" y="54"/>
                </a:move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moveTo>
                  <a:pt x="0" y="54"/>
                </a:moveTo>
                <a:cubicBezTo>
                  <a:pt x="0" y="54"/>
                  <a:pt x="0" y="54"/>
                  <a:pt x="0" y="54"/>
                </a:cubicBezTo>
                <a:cubicBezTo>
                  <a:pt x="0" y="54"/>
                  <a:pt x="0" y="54"/>
                  <a:pt x="0" y="54"/>
                </a:cubicBezTo>
                <a:moveTo>
                  <a:pt x="0" y="53"/>
                </a:move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moveTo>
                  <a:pt x="0" y="53"/>
                </a:moveTo>
                <a:cubicBezTo>
                  <a:pt x="0" y="53"/>
                  <a:pt x="0" y="53"/>
                  <a:pt x="0" y="53"/>
                </a:cubicBezTo>
                <a:cubicBezTo>
                  <a:pt x="0" y="53"/>
                  <a:pt x="0" y="53"/>
                  <a:pt x="0" y="53"/>
                </a:cubicBezTo>
                <a:moveTo>
                  <a:pt x="3" y="34"/>
                </a:moveTo>
                <a:cubicBezTo>
                  <a:pt x="3" y="34"/>
                  <a:pt x="3" y="34"/>
                  <a:pt x="3" y="34"/>
                </a:cubicBezTo>
                <a:cubicBezTo>
                  <a:pt x="3" y="34"/>
                  <a:pt x="3" y="34"/>
                  <a:pt x="3" y="34"/>
                </a:cubicBezTo>
                <a:moveTo>
                  <a:pt x="3" y="34"/>
                </a:moveTo>
                <a:cubicBezTo>
                  <a:pt x="3" y="34"/>
                  <a:pt x="3" y="34"/>
                  <a:pt x="3" y="34"/>
                </a:cubicBezTo>
                <a:cubicBezTo>
                  <a:pt x="3" y="34"/>
                  <a:pt x="3" y="34"/>
                  <a:pt x="3" y="34"/>
                </a:cubicBezTo>
                <a:moveTo>
                  <a:pt x="3" y="34"/>
                </a:moveTo>
                <a:cubicBezTo>
                  <a:pt x="3" y="34"/>
                  <a:pt x="3" y="34"/>
                  <a:pt x="3" y="34"/>
                </a:cubicBezTo>
                <a:cubicBezTo>
                  <a:pt x="3" y="34"/>
                  <a:pt x="3" y="34"/>
                  <a:pt x="3" y="34"/>
                </a:cubicBezTo>
                <a:moveTo>
                  <a:pt x="4" y="34"/>
                </a:moveTo>
                <a:cubicBezTo>
                  <a:pt x="4" y="34"/>
                  <a:pt x="4" y="34"/>
                  <a:pt x="3" y="34"/>
                </a:cubicBezTo>
                <a:cubicBezTo>
                  <a:pt x="4" y="34"/>
                  <a:pt x="4" y="34"/>
                  <a:pt x="4" y="34"/>
                </a:cubicBezTo>
                <a:moveTo>
                  <a:pt x="4" y="33"/>
                </a:move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moveTo>
                  <a:pt x="4" y="33"/>
                </a:move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moveTo>
                  <a:pt x="4" y="33"/>
                </a:move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moveTo>
                  <a:pt x="4" y="33"/>
                </a:moveTo>
                <a:cubicBezTo>
                  <a:pt x="4" y="33"/>
                  <a:pt x="4" y="33"/>
                  <a:pt x="4" y="33"/>
                </a:cubicBezTo>
                <a:cubicBezTo>
                  <a:pt x="4" y="33"/>
                  <a:pt x="4" y="33"/>
                  <a:pt x="4" y="33"/>
                </a:cubicBezTo>
                <a:moveTo>
                  <a:pt x="25" y="0"/>
                </a:moveTo>
                <a:cubicBezTo>
                  <a:pt x="15" y="9"/>
                  <a:pt x="8" y="20"/>
                  <a:pt x="4" y="33"/>
                </a:cubicBezTo>
                <a:cubicBezTo>
                  <a:pt x="8" y="20"/>
                  <a:pt x="15" y="9"/>
                  <a:pt x="2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8EAA4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Freeform 51"/>
          <p:cNvSpPr>
            <a:spLocks/>
          </p:cNvSpPr>
          <p:nvPr/>
        </p:nvSpPr>
        <p:spPr bwMode="auto">
          <a:xfrm>
            <a:off x="6591300" y="5032135"/>
            <a:ext cx="269875" cy="266700"/>
          </a:xfrm>
          <a:custGeom>
            <a:avLst/>
            <a:gdLst>
              <a:gd name="T0" fmla="*/ 170 w 170"/>
              <a:gd name="T1" fmla="*/ 0 h 168"/>
              <a:gd name="T2" fmla="*/ 170 w 170"/>
              <a:gd name="T3" fmla="*/ 0 h 168"/>
              <a:gd name="T4" fmla="*/ 0 w 170"/>
              <a:gd name="T5" fmla="*/ 168 h 168"/>
              <a:gd name="T6" fmla="*/ 0 w 170"/>
              <a:gd name="T7" fmla="*/ 168 h 168"/>
              <a:gd name="T8" fmla="*/ 170 w 170"/>
              <a:gd name="T9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168">
                <a:moveTo>
                  <a:pt x="170" y="0"/>
                </a:moveTo>
                <a:lnTo>
                  <a:pt x="170" y="0"/>
                </a:lnTo>
                <a:lnTo>
                  <a:pt x="0" y="168"/>
                </a:lnTo>
                <a:lnTo>
                  <a:pt x="0" y="168"/>
                </a:lnTo>
                <a:lnTo>
                  <a:pt x="170" y="0"/>
                </a:lnTo>
                <a:close/>
              </a:path>
            </a:pathLst>
          </a:custGeom>
          <a:solidFill>
            <a:srgbClr val="9BBB4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Freeform 52"/>
          <p:cNvSpPr>
            <a:spLocks/>
          </p:cNvSpPr>
          <p:nvPr/>
        </p:nvSpPr>
        <p:spPr bwMode="auto">
          <a:xfrm>
            <a:off x="6591300" y="5032135"/>
            <a:ext cx="269875" cy="266700"/>
          </a:xfrm>
          <a:custGeom>
            <a:avLst/>
            <a:gdLst>
              <a:gd name="T0" fmla="*/ 170 w 170"/>
              <a:gd name="T1" fmla="*/ 0 h 168"/>
              <a:gd name="T2" fmla="*/ 170 w 170"/>
              <a:gd name="T3" fmla="*/ 0 h 168"/>
              <a:gd name="T4" fmla="*/ 0 w 170"/>
              <a:gd name="T5" fmla="*/ 168 h 168"/>
              <a:gd name="T6" fmla="*/ 0 w 170"/>
              <a:gd name="T7" fmla="*/ 168 h 168"/>
              <a:gd name="T8" fmla="*/ 170 w 170"/>
              <a:gd name="T9" fmla="*/ 0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168">
                <a:moveTo>
                  <a:pt x="170" y="0"/>
                </a:moveTo>
                <a:lnTo>
                  <a:pt x="170" y="0"/>
                </a:lnTo>
                <a:lnTo>
                  <a:pt x="0" y="168"/>
                </a:lnTo>
                <a:lnTo>
                  <a:pt x="0" y="168"/>
                </a:lnTo>
                <a:lnTo>
                  <a:pt x="17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Freeform 54"/>
          <p:cNvSpPr>
            <a:spLocks/>
          </p:cNvSpPr>
          <p:nvPr/>
        </p:nvSpPr>
        <p:spPr bwMode="auto">
          <a:xfrm>
            <a:off x="6378575" y="5086110"/>
            <a:ext cx="212725" cy="212725"/>
          </a:xfrm>
          <a:custGeom>
            <a:avLst/>
            <a:gdLst>
              <a:gd name="T0" fmla="*/ 0 w 63"/>
              <a:gd name="T1" fmla="*/ 0 h 63"/>
              <a:gd name="T2" fmla="*/ 1 w 63"/>
              <a:gd name="T3" fmla="*/ 1 h 63"/>
              <a:gd name="T4" fmla="*/ 13 w 63"/>
              <a:gd name="T5" fmla="*/ 13 h 63"/>
              <a:gd name="T6" fmla="*/ 63 w 63"/>
              <a:gd name="T7" fmla="*/ 63 h 63"/>
              <a:gd name="T8" fmla="*/ 63 w 63"/>
              <a:gd name="T9" fmla="*/ 63 h 63"/>
              <a:gd name="T10" fmla="*/ 13 w 63"/>
              <a:gd name="T11" fmla="*/ 13 h 63"/>
              <a:gd name="T12" fmla="*/ 1 w 63"/>
              <a:gd name="T13" fmla="*/ 2 h 63"/>
              <a:gd name="T14" fmla="*/ 0 w 63"/>
              <a:gd name="T15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" h="63">
                <a:moveTo>
                  <a:pt x="0" y="0"/>
                </a:moveTo>
                <a:cubicBezTo>
                  <a:pt x="0" y="1"/>
                  <a:pt x="1" y="1"/>
                  <a:pt x="1" y="1"/>
                </a:cubicBezTo>
                <a:cubicBezTo>
                  <a:pt x="13" y="13"/>
                  <a:pt x="13" y="13"/>
                  <a:pt x="13" y="13"/>
                </a:cubicBezTo>
                <a:cubicBezTo>
                  <a:pt x="63" y="63"/>
                  <a:pt x="63" y="63"/>
                  <a:pt x="63" y="63"/>
                </a:cubicBezTo>
                <a:cubicBezTo>
                  <a:pt x="63" y="63"/>
                  <a:pt x="63" y="63"/>
                  <a:pt x="63" y="63"/>
                </a:cubicBezTo>
                <a:cubicBezTo>
                  <a:pt x="13" y="13"/>
                  <a:pt x="13" y="13"/>
                  <a:pt x="13" y="13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0" y="1"/>
                  <a:pt x="0" y="0"/>
                </a:cubicBezTo>
              </a:path>
            </a:pathLst>
          </a:custGeom>
          <a:solidFill>
            <a:srgbClr val="839B4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Freeform 55"/>
          <p:cNvSpPr>
            <a:spLocks/>
          </p:cNvSpPr>
          <p:nvPr/>
        </p:nvSpPr>
        <p:spPr bwMode="auto">
          <a:xfrm>
            <a:off x="6591300" y="5298835"/>
            <a:ext cx="269875" cy="268288"/>
          </a:xfrm>
          <a:custGeom>
            <a:avLst/>
            <a:gdLst>
              <a:gd name="T0" fmla="*/ 0 w 170"/>
              <a:gd name="T1" fmla="*/ 0 h 169"/>
              <a:gd name="T2" fmla="*/ 0 w 170"/>
              <a:gd name="T3" fmla="*/ 0 h 169"/>
              <a:gd name="T4" fmla="*/ 170 w 170"/>
              <a:gd name="T5" fmla="*/ 169 h 169"/>
              <a:gd name="T6" fmla="*/ 170 w 170"/>
              <a:gd name="T7" fmla="*/ 169 h 169"/>
              <a:gd name="T8" fmla="*/ 0 w 170"/>
              <a:gd name="T9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169">
                <a:moveTo>
                  <a:pt x="0" y="0"/>
                </a:moveTo>
                <a:lnTo>
                  <a:pt x="0" y="0"/>
                </a:lnTo>
                <a:lnTo>
                  <a:pt x="170" y="169"/>
                </a:lnTo>
                <a:lnTo>
                  <a:pt x="170" y="169"/>
                </a:lnTo>
                <a:lnTo>
                  <a:pt x="0" y="0"/>
                </a:lnTo>
                <a:close/>
              </a:path>
            </a:pathLst>
          </a:custGeom>
          <a:solidFill>
            <a:srgbClr val="9BBB4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Freeform 56"/>
          <p:cNvSpPr>
            <a:spLocks/>
          </p:cNvSpPr>
          <p:nvPr/>
        </p:nvSpPr>
        <p:spPr bwMode="auto">
          <a:xfrm>
            <a:off x="6591300" y="5298835"/>
            <a:ext cx="269875" cy="268288"/>
          </a:xfrm>
          <a:custGeom>
            <a:avLst/>
            <a:gdLst>
              <a:gd name="T0" fmla="*/ 0 w 170"/>
              <a:gd name="T1" fmla="*/ 0 h 169"/>
              <a:gd name="T2" fmla="*/ 0 w 170"/>
              <a:gd name="T3" fmla="*/ 0 h 169"/>
              <a:gd name="T4" fmla="*/ 170 w 170"/>
              <a:gd name="T5" fmla="*/ 169 h 169"/>
              <a:gd name="T6" fmla="*/ 170 w 170"/>
              <a:gd name="T7" fmla="*/ 169 h 169"/>
              <a:gd name="T8" fmla="*/ 0 w 170"/>
              <a:gd name="T9" fmla="*/ 0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0" h="169">
                <a:moveTo>
                  <a:pt x="0" y="0"/>
                </a:moveTo>
                <a:lnTo>
                  <a:pt x="0" y="0"/>
                </a:lnTo>
                <a:lnTo>
                  <a:pt x="170" y="169"/>
                </a:lnTo>
                <a:lnTo>
                  <a:pt x="170" y="169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Freeform 58"/>
          <p:cNvSpPr>
            <a:spLocks noEditPoints="1"/>
          </p:cNvSpPr>
          <p:nvPr/>
        </p:nvSpPr>
        <p:spPr bwMode="auto">
          <a:xfrm>
            <a:off x="6213475" y="5392497"/>
            <a:ext cx="284163" cy="174625"/>
          </a:xfrm>
          <a:custGeom>
            <a:avLst/>
            <a:gdLst>
              <a:gd name="T0" fmla="*/ 0 w 84"/>
              <a:gd name="T1" fmla="*/ 52 h 52"/>
              <a:gd name="T2" fmla="*/ 0 w 84"/>
              <a:gd name="T3" fmla="*/ 52 h 52"/>
              <a:gd name="T4" fmla="*/ 0 w 84"/>
              <a:gd name="T5" fmla="*/ 52 h 52"/>
              <a:gd name="T6" fmla="*/ 84 w 84"/>
              <a:gd name="T7" fmla="*/ 0 h 52"/>
              <a:gd name="T8" fmla="*/ 62 w 84"/>
              <a:gd name="T9" fmla="*/ 22 h 52"/>
              <a:gd name="T10" fmla="*/ 50 w 84"/>
              <a:gd name="T11" fmla="*/ 34 h 52"/>
              <a:gd name="T12" fmla="*/ 40 w 84"/>
              <a:gd name="T13" fmla="*/ 41 h 52"/>
              <a:gd name="T14" fmla="*/ 50 w 84"/>
              <a:gd name="T15" fmla="*/ 34 h 52"/>
              <a:gd name="T16" fmla="*/ 62 w 84"/>
              <a:gd name="T17" fmla="*/ 22 h 52"/>
              <a:gd name="T18" fmla="*/ 84 w 84"/>
              <a:gd name="T19" fmla="*/ 0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4" h="52">
                <a:moveTo>
                  <a:pt x="0" y="52"/>
                </a:moveTo>
                <a:cubicBezTo>
                  <a:pt x="0" y="52"/>
                  <a:pt x="0" y="52"/>
                  <a:pt x="0" y="52"/>
                </a:cubicBezTo>
                <a:cubicBezTo>
                  <a:pt x="0" y="52"/>
                  <a:pt x="0" y="52"/>
                  <a:pt x="0" y="52"/>
                </a:cubicBezTo>
                <a:moveTo>
                  <a:pt x="84" y="0"/>
                </a:moveTo>
                <a:cubicBezTo>
                  <a:pt x="62" y="22"/>
                  <a:pt x="62" y="22"/>
                  <a:pt x="62" y="22"/>
                </a:cubicBezTo>
                <a:cubicBezTo>
                  <a:pt x="50" y="34"/>
                  <a:pt x="50" y="34"/>
                  <a:pt x="50" y="34"/>
                </a:cubicBezTo>
                <a:cubicBezTo>
                  <a:pt x="47" y="36"/>
                  <a:pt x="44" y="39"/>
                  <a:pt x="40" y="41"/>
                </a:cubicBezTo>
                <a:cubicBezTo>
                  <a:pt x="44" y="39"/>
                  <a:pt x="47" y="36"/>
                  <a:pt x="50" y="34"/>
                </a:cubicBezTo>
                <a:cubicBezTo>
                  <a:pt x="62" y="22"/>
                  <a:pt x="62" y="22"/>
                  <a:pt x="62" y="22"/>
                </a:cubicBezTo>
                <a:cubicBezTo>
                  <a:pt x="84" y="0"/>
                  <a:pt x="84" y="0"/>
                  <a:pt x="84" y="0"/>
                </a:cubicBezTo>
              </a:path>
            </a:pathLst>
          </a:custGeom>
          <a:solidFill>
            <a:srgbClr val="839B4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" name="Rectangle 184"/>
          <p:cNvSpPr/>
          <p:nvPr/>
        </p:nvSpPr>
        <p:spPr>
          <a:xfrm>
            <a:off x="3264365" y="2739080"/>
            <a:ext cx="7646592" cy="50783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Applicable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également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dans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le cadre de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contre-essais</a:t>
            </a:r>
            <a:endParaRPr lang="en-US" dirty="0">
              <a:solidFill>
                <a:srgbClr val="5C595B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186" name="Text Placeholder 33"/>
          <p:cNvSpPr txBox="1">
            <a:spLocks/>
          </p:cNvSpPr>
          <p:nvPr/>
        </p:nvSpPr>
        <p:spPr>
          <a:xfrm>
            <a:off x="3264365" y="1878952"/>
            <a:ext cx="7359170" cy="30619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800" b="1" dirty="0" err="1">
                <a:solidFill>
                  <a:srgbClr val="007140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Soutien</a:t>
            </a:r>
            <a:r>
              <a:rPr lang="en-AU" sz="1800" b="1" dirty="0">
                <a:solidFill>
                  <a:srgbClr val="007140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au </a:t>
            </a:r>
            <a:r>
              <a:rPr lang="en-AU" sz="1800" b="1" dirty="0" err="1">
                <a:solidFill>
                  <a:srgbClr val="007140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contrôle</a:t>
            </a:r>
            <a:r>
              <a:rPr lang="en-AU" sz="1800" b="1" dirty="0">
                <a:solidFill>
                  <a:srgbClr val="007140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des </a:t>
            </a:r>
            <a:r>
              <a:rPr lang="en-AU" sz="1800" b="1" dirty="0" err="1">
                <a:solidFill>
                  <a:srgbClr val="007140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produits</a:t>
            </a:r>
            <a:r>
              <a:rPr lang="en-AU" sz="1800" b="1" dirty="0">
                <a:solidFill>
                  <a:srgbClr val="007140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AU" sz="1800" b="1" dirty="0" err="1">
                <a:solidFill>
                  <a:srgbClr val="007140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à</a:t>
            </a:r>
            <a:r>
              <a:rPr lang="en-AU" sz="1800" b="1" dirty="0">
                <a:solidFill>
                  <a:srgbClr val="007140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AU" sz="1800" b="1" dirty="0" err="1">
                <a:solidFill>
                  <a:srgbClr val="007140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postériori</a:t>
            </a:r>
            <a:r>
              <a:rPr lang="en-AU" sz="1800" b="1" dirty="0">
                <a:solidFill>
                  <a:srgbClr val="007140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? </a:t>
            </a:r>
          </a:p>
          <a:p>
            <a:pPr marL="0" indent="0">
              <a:buNone/>
            </a:pPr>
            <a:endParaRPr lang="en-AU" sz="1600" b="1" dirty="0">
              <a:solidFill>
                <a:srgbClr val="007140"/>
              </a:solidFill>
              <a:latin typeface="Source Sans Pro" panose="020B0503030403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7" name="Text Placeholder 32"/>
          <p:cNvSpPr txBox="1">
            <a:spLocks/>
          </p:cNvSpPr>
          <p:nvPr/>
        </p:nvSpPr>
        <p:spPr>
          <a:xfrm>
            <a:off x="3264365" y="2185147"/>
            <a:ext cx="6153483" cy="5109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 err="1">
                <a:solidFill>
                  <a:schemeClr val="accent2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Prélèvement</a:t>
            </a:r>
            <a:r>
              <a:rPr lang="en-US" sz="1800" b="1" dirty="0">
                <a:solidFill>
                  <a:schemeClr val="accent2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d’échantillons</a:t>
            </a:r>
            <a:r>
              <a:rPr lang="en-US" sz="1800" b="1" dirty="0">
                <a:solidFill>
                  <a:schemeClr val="accent2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800" b="1" dirty="0" err="1">
                <a:solidFill>
                  <a:schemeClr val="accent2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choix</a:t>
            </a:r>
            <a:r>
              <a:rPr lang="en-US" sz="1800" b="1" dirty="0">
                <a:solidFill>
                  <a:schemeClr val="accent2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éventuel</a:t>
            </a:r>
            <a:r>
              <a:rPr lang="en-US" sz="1800" b="1" dirty="0">
                <a:solidFill>
                  <a:schemeClr val="accent2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d’un </a:t>
            </a:r>
            <a:r>
              <a:rPr lang="en-US" sz="1800" b="1" dirty="0" err="1">
                <a:solidFill>
                  <a:schemeClr val="accent2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laboratoire</a:t>
            </a:r>
            <a:r>
              <a:rPr lang="en-US" sz="1800" b="1" dirty="0">
                <a:solidFill>
                  <a:schemeClr val="accent2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agréé</a:t>
            </a:r>
            <a:r>
              <a:rPr lang="en-US" sz="1800" b="1" dirty="0">
                <a:solidFill>
                  <a:schemeClr val="accent2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et </a:t>
            </a:r>
            <a:r>
              <a:rPr lang="en-US" sz="1800" b="1" dirty="0" err="1">
                <a:solidFill>
                  <a:schemeClr val="accent2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interprétation</a:t>
            </a:r>
            <a:r>
              <a:rPr lang="en-US" sz="1800" b="1" dirty="0">
                <a:solidFill>
                  <a:schemeClr val="accent2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des </a:t>
            </a:r>
            <a:r>
              <a:rPr lang="en-US" sz="1800" b="1" dirty="0" err="1">
                <a:solidFill>
                  <a:schemeClr val="accent2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résultats</a:t>
            </a:r>
            <a:r>
              <a:rPr lang="en-US" sz="1800" b="1" dirty="0">
                <a:solidFill>
                  <a:schemeClr val="accent2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grpSp>
        <p:nvGrpSpPr>
          <p:cNvPr id="195" name="Group 194"/>
          <p:cNvGrpSpPr/>
          <p:nvPr/>
        </p:nvGrpSpPr>
        <p:grpSpPr>
          <a:xfrm>
            <a:off x="557420" y="4000122"/>
            <a:ext cx="2105026" cy="1655763"/>
            <a:chOff x="4146550" y="3470035"/>
            <a:chExt cx="2105026" cy="1655763"/>
          </a:xfrm>
        </p:grpSpPr>
        <p:sp>
          <p:nvSpPr>
            <p:cNvPr id="196" name="Freeform 18"/>
            <p:cNvSpPr>
              <a:spLocks/>
            </p:cNvSpPr>
            <p:nvPr/>
          </p:nvSpPr>
          <p:spPr bwMode="auto">
            <a:xfrm>
              <a:off x="4146550" y="4030422"/>
              <a:ext cx="2105025" cy="536575"/>
            </a:xfrm>
            <a:custGeom>
              <a:avLst/>
              <a:gdLst>
                <a:gd name="T0" fmla="*/ 545 w 624"/>
                <a:gd name="T1" fmla="*/ 159 h 159"/>
                <a:gd name="T2" fmla="*/ 79 w 624"/>
                <a:gd name="T3" fmla="*/ 159 h 159"/>
                <a:gd name="T4" fmla="*/ 0 w 624"/>
                <a:gd name="T5" fmla="*/ 79 h 159"/>
                <a:gd name="T6" fmla="*/ 79 w 624"/>
                <a:gd name="T7" fmla="*/ 0 h 159"/>
                <a:gd name="T8" fmla="*/ 545 w 624"/>
                <a:gd name="T9" fmla="*/ 0 h 159"/>
                <a:gd name="T10" fmla="*/ 624 w 624"/>
                <a:gd name="T11" fmla="*/ 79 h 159"/>
                <a:gd name="T12" fmla="*/ 545 w 624"/>
                <a:gd name="T13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4" h="159">
                  <a:moveTo>
                    <a:pt x="545" y="159"/>
                  </a:moveTo>
                  <a:cubicBezTo>
                    <a:pt x="79" y="159"/>
                    <a:pt x="79" y="159"/>
                    <a:pt x="79" y="159"/>
                  </a:cubicBezTo>
                  <a:cubicBezTo>
                    <a:pt x="35" y="159"/>
                    <a:pt x="0" y="123"/>
                    <a:pt x="0" y="79"/>
                  </a:cubicBezTo>
                  <a:cubicBezTo>
                    <a:pt x="0" y="36"/>
                    <a:pt x="35" y="0"/>
                    <a:pt x="79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89" y="0"/>
                    <a:pt x="624" y="36"/>
                    <a:pt x="624" y="79"/>
                  </a:cubicBezTo>
                  <a:cubicBezTo>
                    <a:pt x="624" y="123"/>
                    <a:pt x="589" y="159"/>
                    <a:pt x="545" y="159"/>
                  </a:cubicBezTo>
                </a:path>
              </a:pathLst>
            </a:custGeom>
            <a:solidFill>
              <a:srgbClr val="5C5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9"/>
            <p:cNvSpPr>
              <a:spLocks/>
            </p:cNvSpPr>
            <p:nvPr/>
          </p:nvSpPr>
          <p:spPr bwMode="auto">
            <a:xfrm>
              <a:off x="5154613" y="3470035"/>
              <a:ext cx="1096963" cy="1655763"/>
            </a:xfrm>
            <a:custGeom>
              <a:avLst/>
              <a:gdLst>
                <a:gd name="T0" fmla="*/ 325 w 325"/>
                <a:gd name="T1" fmla="*/ 245 h 491"/>
                <a:gd name="T2" fmla="*/ 301 w 325"/>
                <a:gd name="T3" fmla="*/ 303 h 491"/>
                <a:gd name="T4" fmla="*/ 300 w 325"/>
                <a:gd name="T5" fmla="*/ 303 h 491"/>
                <a:gd name="T6" fmla="*/ 143 w 325"/>
                <a:gd name="T7" fmla="*/ 460 h 491"/>
                <a:gd name="T8" fmla="*/ 31 w 325"/>
                <a:gd name="T9" fmla="*/ 460 h 491"/>
                <a:gd name="T10" fmla="*/ 31 w 325"/>
                <a:gd name="T11" fmla="*/ 348 h 491"/>
                <a:gd name="T12" fmla="*/ 134 w 325"/>
                <a:gd name="T13" fmla="*/ 245 h 491"/>
                <a:gd name="T14" fmla="*/ 31 w 325"/>
                <a:gd name="T15" fmla="*/ 143 h 491"/>
                <a:gd name="T16" fmla="*/ 31 w 325"/>
                <a:gd name="T17" fmla="*/ 31 h 491"/>
                <a:gd name="T18" fmla="*/ 143 w 325"/>
                <a:gd name="T19" fmla="*/ 31 h 491"/>
                <a:gd name="T20" fmla="*/ 300 w 325"/>
                <a:gd name="T21" fmla="*/ 188 h 491"/>
                <a:gd name="T22" fmla="*/ 301 w 325"/>
                <a:gd name="T23" fmla="*/ 188 h 491"/>
                <a:gd name="T24" fmla="*/ 325 w 325"/>
                <a:gd name="T25" fmla="*/ 245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5" h="491">
                  <a:moveTo>
                    <a:pt x="325" y="245"/>
                  </a:moveTo>
                  <a:cubicBezTo>
                    <a:pt x="325" y="268"/>
                    <a:pt x="316" y="289"/>
                    <a:pt x="301" y="303"/>
                  </a:cubicBezTo>
                  <a:cubicBezTo>
                    <a:pt x="300" y="303"/>
                    <a:pt x="300" y="303"/>
                    <a:pt x="300" y="303"/>
                  </a:cubicBezTo>
                  <a:cubicBezTo>
                    <a:pt x="143" y="460"/>
                    <a:pt x="143" y="460"/>
                    <a:pt x="143" y="460"/>
                  </a:cubicBezTo>
                  <a:cubicBezTo>
                    <a:pt x="112" y="491"/>
                    <a:pt x="62" y="491"/>
                    <a:pt x="31" y="460"/>
                  </a:cubicBezTo>
                  <a:cubicBezTo>
                    <a:pt x="0" y="429"/>
                    <a:pt x="0" y="379"/>
                    <a:pt x="31" y="348"/>
                  </a:cubicBezTo>
                  <a:cubicBezTo>
                    <a:pt x="134" y="245"/>
                    <a:pt x="134" y="245"/>
                    <a:pt x="134" y="245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0" y="112"/>
                    <a:pt x="0" y="62"/>
                    <a:pt x="31" y="31"/>
                  </a:cubicBezTo>
                  <a:cubicBezTo>
                    <a:pt x="62" y="0"/>
                    <a:pt x="112" y="0"/>
                    <a:pt x="143" y="31"/>
                  </a:cubicBezTo>
                  <a:cubicBezTo>
                    <a:pt x="300" y="188"/>
                    <a:pt x="300" y="188"/>
                    <a:pt x="300" y="188"/>
                  </a:cubicBezTo>
                  <a:cubicBezTo>
                    <a:pt x="301" y="188"/>
                    <a:pt x="301" y="188"/>
                    <a:pt x="301" y="188"/>
                  </a:cubicBezTo>
                  <a:cubicBezTo>
                    <a:pt x="316" y="202"/>
                    <a:pt x="325" y="223"/>
                    <a:pt x="325" y="245"/>
                  </a:cubicBezTo>
                </a:path>
              </a:pathLst>
            </a:custGeom>
            <a:solidFill>
              <a:srgbClr val="5C595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22"/>
            <p:cNvSpPr>
              <a:spLocks/>
            </p:cNvSpPr>
            <p:nvPr/>
          </p:nvSpPr>
          <p:spPr bwMode="auto">
            <a:xfrm>
              <a:off x="5607050" y="4030422"/>
              <a:ext cx="644525" cy="536575"/>
            </a:xfrm>
            <a:custGeom>
              <a:avLst/>
              <a:gdLst>
                <a:gd name="T0" fmla="*/ 63 w 191"/>
                <a:gd name="T1" fmla="*/ 17 h 159"/>
                <a:gd name="T2" fmla="*/ 50 w 191"/>
                <a:gd name="T3" fmla="*/ 29 h 159"/>
                <a:gd name="T4" fmla="*/ 29 w 191"/>
                <a:gd name="T5" fmla="*/ 109 h 159"/>
                <a:gd name="T6" fmla="*/ 62 w 191"/>
                <a:gd name="T7" fmla="*/ 141 h 159"/>
                <a:gd name="T8" fmla="*/ 112 w 191"/>
                <a:gd name="T9" fmla="*/ 159 h 159"/>
                <a:gd name="T10" fmla="*/ 112 w 191"/>
                <a:gd name="T11" fmla="*/ 159 h 159"/>
                <a:gd name="T12" fmla="*/ 166 w 191"/>
                <a:gd name="T13" fmla="*/ 137 h 159"/>
                <a:gd name="T14" fmla="*/ 167 w 191"/>
                <a:gd name="T15" fmla="*/ 137 h 159"/>
                <a:gd name="T16" fmla="*/ 191 w 191"/>
                <a:gd name="T17" fmla="*/ 79 h 159"/>
                <a:gd name="T18" fmla="*/ 191 w 191"/>
                <a:gd name="T19" fmla="*/ 79 h 159"/>
                <a:gd name="T20" fmla="*/ 191 w 191"/>
                <a:gd name="T21" fmla="*/ 79 h 159"/>
                <a:gd name="T22" fmla="*/ 191 w 191"/>
                <a:gd name="T23" fmla="*/ 79 h 159"/>
                <a:gd name="T24" fmla="*/ 191 w 191"/>
                <a:gd name="T25" fmla="*/ 78 h 159"/>
                <a:gd name="T26" fmla="*/ 191 w 191"/>
                <a:gd name="T27" fmla="*/ 78 h 159"/>
                <a:gd name="T28" fmla="*/ 191 w 191"/>
                <a:gd name="T29" fmla="*/ 78 h 159"/>
                <a:gd name="T30" fmla="*/ 191 w 191"/>
                <a:gd name="T31" fmla="*/ 77 h 159"/>
                <a:gd name="T32" fmla="*/ 191 w 191"/>
                <a:gd name="T33" fmla="*/ 77 h 159"/>
                <a:gd name="T34" fmla="*/ 191 w 191"/>
                <a:gd name="T35" fmla="*/ 77 h 159"/>
                <a:gd name="T36" fmla="*/ 191 w 191"/>
                <a:gd name="T37" fmla="*/ 77 h 159"/>
                <a:gd name="T38" fmla="*/ 191 w 191"/>
                <a:gd name="T39" fmla="*/ 76 h 159"/>
                <a:gd name="T40" fmla="*/ 191 w 191"/>
                <a:gd name="T41" fmla="*/ 76 h 159"/>
                <a:gd name="T42" fmla="*/ 191 w 191"/>
                <a:gd name="T43" fmla="*/ 76 h 159"/>
                <a:gd name="T44" fmla="*/ 191 w 191"/>
                <a:gd name="T45" fmla="*/ 76 h 159"/>
                <a:gd name="T46" fmla="*/ 191 w 191"/>
                <a:gd name="T47" fmla="*/ 75 h 159"/>
                <a:gd name="T48" fmla="*/ 191 w 191"/>
                <a:gd name="T49" fmla="*/ 75 h 159"/>
                <a:gd name="T50" fmla="*/ 191 w 191"/>
                <a:gd name="T51" fmla="*/ 75 h 159"/>
                <a:gd name="T52" fmla="*/ 191 w 191"/>
                <a:gd name="T53" fmla="*/ 75 h 159"/>
                <a:gd name="T54" fmla="*/ 191 w 191"/>
                <a:gd name="T55" fmla="*/ 74 h 159"/>
                <a:gd name="T56" fmla="*/ 191 w 191"/>
                <a:gd name="T57" fmla="*/ 74 h 159"/>
                <a:gd name="T58" fmla="*/ 191 w 191"/>
                <a:gd name="T59" fmla="*/ 74 h 159"/>
                <a:gd name="T60" fmla="*/ 189 w 191"/>
                <a:gd name="T61" fmla="*/ 60 h 159"/>
                <a:gd name="T62" fmla="*/ 189 w 191"/>
                <a:gd name="T63" fmla="*/ 60 h 159"/>
                <a:gd name="T64" fmla="*/ 189 w 191"/>
                <a:gd name="T65" fmla="*/ 60 h 159"/>
                <a:gd name="T66" fmla="*/ 189 w 191"/>
                <a:gd name="T67" fmla="*/ 59 h 159"/>
                <a:gd name="T68" fmla="*/ 189 w 191"/>
                <a:gd name="T69" fmla="*/ 59 h 159"/>
                <a:gd name="T70" fmla="*/ 189 w 191"/>
                <a:gd name="T71" fmla="*/ 59 h 159"/>
                <a:gd name="T72" fmla="*/ 189 w 191"/>
                <a:gd name="T73" fmla="*/ 59 h 159"/>
                <a:gd name="T74" fmla="*/ 189 w 191"/>
                <a:gd name="T75" fmla="*/ 58 h 159"/>
                <a:gd name="T76" fmla="*/ 166 w 191"/>
                <a:gd name="T77" fmla="*/ 22 h 159"/>
                <a:gd name="T78" fmla="*/ 166 w 191"/>
                <a:gd name="T79" fmla="*/ 21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1" h="159">
                  <a:moveTo>
                    <a:pt x="112" y="0"/>
                  </a:moveTo>
                  <a:cubicBezTo>
                    <a:pt x="94" y="0"/>
                    <a:pt x="77" y="6"/>
                    <a:pt x="63" y="17"/>
                  </a:cubicBezTo>
                  <a:cubicBezTo>
                    <a:pt x="63" y="17"/>
                    <a:pt x="62" y="17"/>
                    <a:pt x="62" y="18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50" y="130"/>
                    <a:pt x="50" y="130"/>
                    <a:pt x="50" y="130"/>
                  </a:cubicBezTo>
                  <a:cubicBezTo>
                    <a:pt x="62" y="141"/>
                    <a:pt x="62" y="141"/>
                    <a:pt x="62" y="141"/>
                  </a:cubicBezTo>
                  <a:cubicBezTo>
                    <a:pt x="65" y="144"/>
                    <a:pt x="69" y="147"/>
                    <a:pt x="73" y="149"/>
                  </a:cubicBezTo>
                  <a:cubicBezTo>
                    <a:pt x="85" y="155"/>
                    <a:pt x="98" y="159"/>
                    <a:pt x="112" y="159"/>
                  </a:cubicBezTo>
                  <a:cubicBezTo>
                    <a:pt x="112" y="159"/>
                    <a:pt x="112" y="159"/>
                    <a:pt x="112" y="159"/>
                  </a:cubicBezTo>
                  <a:cubicBezTo>
                    <a:pt x="112" y="159"/>
                    <a:pt x="112" y="159"/>
                    <a:pt x="112" y="159"/>
                  </a:cubicBezTo>
                  <a:cubicBezTo>
                    <a:pt x="133" y="159"/>
                    <a:pt x="152" y="151"/>
                    <a:pt x="166" y="138"/>
                  </a:cubicBezTo>
                  <a:cubicBezTo>
                    <a:pt x="166" y="137"/>
                    <a:pt x="166" y="137"/>
                    <a:pt x="166" y="137"/>
                  </a:cubicBezTo>
                  <a:cubicBezTo>
                    <a:pt x="166" y="137"/>
                    <a:pt x="166" y="137"/>
                    <a:pt x="166" y="137"/>
                  </a:cubicBezTo>
                  <a:cubicBezTo>
                    <a:pt x="167" y="137"/>
                    <a:pt x="167" y="137"/>
                    <a:pt x="167" y="137"/>
                  </a:cubicBezTo>
                  <a:cubicBezTo>
                    <a:pt x="175" y="129"/>
                    <a:pt x="182" y="119"/>
                    <a:pt x="186" y="107"/>
                  </a:cubicBezTo>
                  <a:cubicBezTo>
                    <a:pt x="190" y="99"/>
                    <a:pt x="191" y="89"/>
                    <a:pt x="191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1" y="77"/>
                    <a:pt x="191" y="76"/>
                    <a:pt x="191" y="76"/>
                  </a:cubicBezTo>
                  <a:cubicBezTo>
                    <a:pt x="191" y="76"/>
                    <a:pt x="191" y="76"/>
                    <a:pt x="191" y="76"/>
                  </a:cubicBezTo>
                  <a:cubicBezTo>
                    <a:pt x="191" y="76"/>
                    <a:pt x="191" y="76"/>
                    <a:pt x="191" y="76"/>
                  </a:cubicBezTo>
                  <a:cubicBezTo>
                    <a:pt x="191" y="76"/>
                    <a:pt x="191" y="76"/>
                    <a:pt x="191" y="76"/>
                  </a:cubicBezTo>
                  <a:cubicBezTo>
                    <a:pt x="191" y="76"/>
                    <a:pt x="191" y="76"/>
                    <a:pt x="191" y="76"/>
                  </a:cubicBezTo>
                  <a:cubicBezTo>
                    <a:pt x="191" y="76"/>
                    <a:pt x="191" y="76"/>
                    <a:pt x="191" y="76"/>
                  </a:cubicBezTo>
                  <a:cubicBezTo>
                    <a:pt x="191" y="76"/>
                    <a:pt x="191" y="76"/>
                    <a:pt x="191" y="76"/>
                  </a:cubicBezTo>
                  <a:cubicBezTo>
                    <a:pt x="191" y="76"/>
                    <a:pt x="191" y="76"/>
                    <a:pt x="191" y="76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1" y="69"/>
                    <a:pt x="190" y="65"/>
                    <a:pt x="189" y="60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89" y="58"/>
                    <a:pt x="189" y="58"/>
                    <a:pt x="189" y="58"/>
                  </a:cubicBezTo>
                  <a:cubicBezTo>
                    <a:pt x="185" y="44"/>
                    <a:pt x="177" y="32"/>
                    <a:pt x="167" y="22"/>
                  </a:cubicBezTo>
                  <a:cubicBezTo>
                    <a:pt x="166" y="22"/>
                    <a:pt x="166" y="22"/>
                    <a:pt x="166" y="22"/>
                  </a:cubicBezTo>
                  <a:cubicBezTo>
                    <a:pt x="166" y="21"/>
                    <a:pt x="166" y="21"/>
                    <a:pt x="166" y="21"/>
                  </a:cubicBezTo>
                  <a:cubicBezTo>
                    <a:pt x="166" y="21"/>
                    <a:pt x="166" y="21"/>
                    <a:pt x="166" y="21"/>
                  </a:cubicBezTo>
                  <a:cubicBezTo>
                    <a:pt x="152" y="8"/>
                    <a:pt x="133" y="0"/>
                    <a:pt x="112" y="0"/>
                  </a:cubicBezTo>
                </a:path>
              </a:pathLst>
            </a:custGeom>
            <a:solidFill>
              <a:srgbClr val="121B1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25"/>
            <p:cNvSpPr>
              <a:spLocks/>
            </p:cNvSpPr>
            <p:nvPr/>
          </p:nvSpPr>
          <p:spPr bwMode="auto">
            <a:xfrm>
              <a:off x="5337175" y="4030422"/>
              <a:ext cx="647700" cy="266700"/>
            </a:xfrm>
            <a:custGeom>
              <a:avLst/>
              <a:gdLst>
                <a:gd name="T0" fmla="*/ 192 w 192"/>
                <a:gd name="T1" fmla="*/ 0 h 79"/>
                <a:gd name="T2" fmla="*/ 0 w 192"/>
                <a:gd name="T3" fmla="*/ 0 h 79"/>
                <a:gd name="T4" fmla="*/ 80 w 192"/>
                <a:gd name="T5" fmla="*/ 79 h 79"/>
                <a:gd name="T6" fmla="*/ 80 w 192"/>
                <a:gd name="T7" fmla="*/ 79 h 79"/>
                <a:gd name="T8" fmla="*/ 80 w 192"/>
                <a:gd name="T9" fmla="*/ 79 h 79"/>
                <a:gd name="T10" fmla="*/ 130 w 192"/>
                <a:gd name="T11" fmla="*/ 29 h 79"/>
                <a:gd name="T12" fmla="*/ 142 w 192"/>
                <a:gd name="T13" fmla="*/ 18 h 79"/>
                <a:gd name="T14" fmla="*/ 143 w 192"/>
                <a:gd name="T15" fmla="*/ 17 h 79"/>
                <a:gd name="T16" fmla="*/ 192 w 192"/>
                <a:gd name="T1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79">
                  <a:moveTo>
                    <a:pt x="19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130" y="29"/>
                    <a:pt x="130" y="29"/>
                    <a:pt x="130" y="29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2" y="17"/>
                    <a:pt x="143" y="17"/>
                    <a:pt x="143" y="17"/>
                  </a:cubicBezTo>
                  <a:cubicBezTo>
                    <a:pt x="157" y="6"/>
                    <a:pt x="174" y="0"/>
                    <a:pt x="192" y="0"/>
                  </a:cubicBezTo>
                </a:path>
              </a:pathLst>
            </a:custGeom>
            <a:solidFill>
              <a:srgbClr val="4B48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29"/>
            <p:cNvSpPr>
              <a:spLocks/>
            </p:cNvSpPr>
            <p:nvPr/>
          </p:nvSpPr>
          <p:spPr bwMode="auto">
            <a:xfrm>
              <a:off x="5337175" y="4297122"/>
              <a:ext cx="647700" cy="269875"/>
            </a:xfrm>
            <a:custGeom>
              <a:avLst/>
              <a:gdLst>
                <a:gd name="T0" fmla="*/ 80 w 192"/>
                <a:gd name="T1" fmla="*/ 0 h 80"/>
                <a:gd name="T2" fmla="*/ 0 w 192"/>
                <a:gd name="T3" fmla="*/ 80 h 80"/>
                <a:gd name="T4" fmla="*/ 192 w 192"/>
                <a:gd name="T5" fmla="*/ 80 h 80"/>
                <a:gd name="T6" fmla="*/ 192 w 192"/>
                <a:gd name="T7" fmla="*/ 80 h 80"/>
                <a:gd name="T8" fmla="*/ 153 w 192"/>
                <a:gd name="T9" fmla="*/ 70 h 80"/>
                <a:gd name="T10" fmla="*/ 142 w 192"/>
                <a:gd name="T11" fmla="*/ 62 h 80"/>
                <a:gd name="T12" fmla="*/ 130 w 192"/>
                <a:gd name="T13" fmla="*/ 51 h 80"/>
                <a:gd name="T14" fmla="*/ 109 w 192"/>
                <a:gd name="T15" fmla="*/ 30 h 80"/>
                <a:gd name="T16" fmla="*/ 80 w 192"/>
                <a:gd name="T1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80">
                  <a:moveTo>
                    <a:pt x="80" y="0"/>
                  </a:moveTo>
                  <a:cubicBezTo>
                    <a:pt x="0" y="80"/>
                    <a:pt x="0" y="80"/>
                    <a:pt x="0" y="80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192" y="80"/>
                    <a:pt x="192" y="80"/>
                    <a:pt x="192" y="80"/>
                  </a:cubicBezTo>
                  <a:cubicBezTo>
                    <a:pt x="178" y="80"/>
                    <a:pt x="165" y="76"/>
                    <a:pt x="153" y="70"/>
                  </a:cubicBezTo>
                  <a:cubicBezTo>
                    <a:pt x="149" y="68"/>
                    <a:pt x="145" y="65"/>
                    <a:pt x="142" y="62"/>
                  </a:cubicBezTo>
                  <a:cubicBezTo>
                    <a:pt x="130" y="51"/>
                    <a:pt x="130" y="51"/>
                    <a:pt x="130" y="51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solidFill>
              <a:srgbClr val="4B484B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9" name="Group 208"/>
          <p:cNvGrpSpPr/>
          <p:nvPr/>
        </p:nvGrpSpPr>
        <p:grpSpPr>
          <a:xfrm>
            <a:off x="557420" y="1755328"/>
            <a:ext cx="2105026" cy="1658938"/>
            <a:chOff x="4146550" y="1468197"/>
            <a:chExt cx="2105026" cy="1658938"/>
          </a:xfrm>
        </p:grpSpPr>
        <p:sp>
          <p:nvSpPr>
            <p:cNvPr id="210" name="Freeform 5"/>
            <p:cNvSpPr>
              <a:spLocks/>
            </p:cNvSpPr>
            <p:nvPr/>
          </p:nvSpPr>
          <p:spPr bwMode="auto">
            <a:xfrm>
              <a:off x="4146550" y="2031760"/>
              <a:ext cx="2105025" cy="531813"/>
            </a:xfrm>
            <a:custGeom>
              <a:avLst/>
              <a:gdLst>
                <a:gd name="T0" fmla="*/ 545 w 624"/>
                <a:gd name="T1" fmla="*/ 158 h 158"/>
                <a:gd name="T2" fmla="*/ 79 w 624"/>
                <a:gd name="T3" fmla="*/ 158 h 158"/>
                <a:gd name="T4" fmla="*/ 0 w 624"/>
                <a:gd name="T5" fmla="*/ 79 h 158"/>
                <a:gd name="T6" fmla="*/ 79 w 624"/>
                <a:gd name="T7" fmla="*/ 0 h 158"/>
                <a:gd name="T8" fmla="*/ 545 w 624"/>
                <a:gd name="T9" fmla="*/ 0 h 158"/>
                <a:gd name="T10" fmla="*/ 624 w 624"/>
                <a:gd name="T11" fmla="*/ 79 h 158"/>
                <a:gd name="T12" fmla="*/ 545 w 624"/>
                <a:gd name="T1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4" h="158">
                  <a:moveTo>
                    <a:pt x="545" y="158"/>
                  </a:moveTo>
                  <a:cubicBezTo>
                    <a:pt x="79" y="158"/>
                    <a:pt x="79" y="158"/>
                    <a:pt x="79" y="158"/>
                  </a:cubicBezTo>
                  <a:cubicBezTo>
                    <a:pt x="35" y="158"/>
                    <a:pt x="0" y="123"/>
                    <a:pt x="0" y="79"/>
                  </a:cubicBezTo>
                  <a:cubicBezTo>
                    <a:pt x="0" y="35"/>
                    <a:pt x="35" y="0"/>
                    <a:pt x="79" y="0"/>
                  </a:cubicBezTo>
                  <a:cubicBezTo>
                    <a:pt x="545" y="0"/>
                    <a:pt x="545" y="0"/>
                    <a:pt x="545" y="0"/>
                  </a:cubicBezTo>
                  <a:cubicBezTo>
                    <a:pt x="589" y="0"/>
                    <a:pt x="624" y="35"/>
                    <a:pt x="624" y="79"/>
                  </a:cubicBezTo>
                  <a:cubicBezTo>
                    <a:pt x="624" y="123"/>
                    <a:pt x="589" y="158"/>
                    <a:pt x="545" y="158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6"/>
            <p:cNvSpPr>
              <a:spLocks/>
            </p:cNvSpPr>
            <p:nvPr/>
          </p:nvSpPr>
          <p:spPr bwMode="auto">
            <a:xfrm>
              <a:off x="5154613" y="1468197"/>
              <a:ext cx="1096963" cy="1658938"/>
            </a:xfrm>
            <a:custGeom>
              <a:avLst/>
              <a:gdLst>
                <a:gd name="T0" fmla="*/ 325 w 325"/>
                <a:gd name="T1" fmla="*/ 246 h 492"/>
                <a:gd name="T2" fmla="*/ 301 w 325"/>
                <a:gd name="T3" fmla="*/ 304 h 492"/>
                <a:gd name="T4" fmla="*/ 300 w 325"/>
                <a:gd name="T5" fmla="*/ 304 h 492"/>
                <a:gd name="T6" fmla="*/ 143 w 325"/>
                <a:gd name="T7" fmla="*/ 461 h 492"/>
                <a:gd name="T8" fmla="*/ 31 w 325"/>
                <a:gd name="T9" fmla="*/ 461 h 492"/>
                <a:gd name="T10" fmla="*/ 31 w 325"/>
                <a:gd name="T11" fmla="*/ 349 h 492"/>
                <a:gd name="T12" fmla="*/ 134 w 325"/>
                <a:gd name="T13" fmla="*/ 246 h 492"/>
                <a:gd name="T14" fmla="*/ 31 w 325"/>
                <a:gd name="T15" fmla="*/ 144 h 492"/>
                <a:gd name="T16" fmla="*/ 31 w 325"/>
                <a:gd name="T17" fmla="*/ 31 h 492"/>
                <a:gd name="T18" fmla="*/ 143 w 325"/>
                <a:gd name="T19" fmla="*/ 31 h 492"/>
                <a:gd name="T20" fmla="*/ 300 w 325"/>
                <a:gd name="T21" fmla="*/ 188 h 492"/>
                <a:gd name="T22" fmla="*/ 301 w 325"/>
                <a:gd name="T23" fmla="*/ 188 h 492"/>
                <a:gd name="T24" fmla="*/ 325 w 325"/>
                <a:gd name="T25" fmla="*/ 246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5" h="492">
                  <a:moveTo>
                    <a:pt x="325" y="246"/>
                  </a:moveTo>
                  <a:cubicBezTo>
                    <a:pt x="325" y="269"/>
                    <a:pt x="316" y="289"/>
                    <a:pt x="301" y="304"/>
                  </a:cubicBezTo>
                  <a:cubicBezTo>
                    <a:pt x="300" y="304"/>
                    <a:pt x="300" y="304"/>
                    <a:pt x="300" y="304"/>
                  </a:cubicBezTo>
                  <a:cubicBezTo>
                    <a:pt x="143" y="461"/>
                    <a:pt x="143" y="461"/>
                    <a:pt x="143" y="461"/>
                  </a:cubicBezTo>
                  <a:cubicBezTo>
                    <a:pt x="112" y="492"/>
                    <a:pt x="62" y="492"/>
                    <a:pt x="31" y="461"/>
                  </a:cubicBezTo>
                  <a:cubicBezTo>
                    <a:pt x="0" y="430"/>
                    <a:pt x="0" y="380"/>
                    <a:pt x="31" y="349"/>
                  </a:cubicBezTo>
                  <a:cubicBezTo>
                    <a:pt x="134" y="246"/>
                    <a:pt x="134" y="246"/>
                    <a:pt x="134" y="246"/>
                  </a:cubicBezTo>
                  <a:cubicBezTo>
                    <a:pt x="31" y="144"/>
                    <a:pt x="31" y="144"/>
                    <a:pt x="31" y="144"/>
                  </a:cubicBezTo>
                  <a:cubicBezTo>
                    <a:pt x="0" y="113"/>
                    <a:pt x="0" y="62"/>
                    <a:pt x="31" y="31"/>
                  </a:cubicBezTo>
                  <a:cubicBezTo>
                    <a:pt x="62" y="0"/>
                    <a:pt x="112" y="0"/>
                    <a:pt x="143" y="31"/>
                  </a:cubicBezTo>
                  <a:cubicBezTo>
                    <a:pt x="300" y="188"/>
                    <a:pt x="300" y="188"/>
                    <a:pt x="300" y="188"/>
                  </a:cubicBezTo>
                  <a:cubicBezTo>
                    <a:pt x="301" y="188"/>
                    <a:pt x="301" y="188"/>
                    <a:pt x="301" y="188"/>
                  </a:cubicBezTo>
                  <a:cubicBezTo>
                    <a:pt x="316" y="203"/>
                    <a:pt x="325" y="223"/>
                    <a:pt x="325" y="24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9"/>
            <p:cNvSpPr>
              <a:spLocks/>
            </p:cNvSpPr>
            <p:nvPr/>
          </p:nvSpPr>
          <p:spPr bwMode="auto">
            <a:xfrm>
              <a:off x="5607050" y="2031760"/>
              <a:ext cx="644525" cy="531813"/>
            </a:xfrm>
            <a:custGeom>
              <a:avLst/>
              <a:gdLst>
                <a:gd name="T0" fmla="*/ 63 w 191"/>
                <a:gd name="T1" fmla="*/ 16 h 158"/>
                <a:gd name="T2" fmla="*/ 50 w 191"/>
                <a:gd name="T3" fmla="*/ 29 h 158"/>
                <a:gd name="T4" fmla="*/ 29 w 191"/>
                <a:gd name="T5" fmla="*/ 107 h 158"/>
                <a:gd name="T6" fmla="*/ 62 w 191"/>
                <a:gd name="T7" fmla="*/ 141 h 158"/>
                <a:gd name="T8" fmla="*/ 112 w 191"/>
                <a:gd name="T9" fmla="*/ 158 h 158"/>
                <a:gd name="T10" fmla="*/ 112 w 191"/>
                <a:gd name="T11" fmla="*/ 158 h 158"/>
                <a:gd name="T12" fmla="*/ 166 w 191"/>
                <a:gd name="T13" fmla="*/ 137 h 158"/>
                <a:gd name="T14" fmla="*/ 167 w 191"/>
                <a:gd name="T15" fmla="*/ 137 h 158"/>
                <a:gd name="T16" fmla="*/ 191 w 191"/>
                <a:gd name="T17" fmla="*/ 79 h 158"/>
                <a:gd name="T18" fmla="*/ 191 w 191"/>
                <a:gd name="T19" fmla="*/ 79 h 158"/>
                <a:gd name="T20" fmla="*/ 191 w 191"/>
                <a:gd name="T21" fmla="*/ 78 h 158"/>
                <a:gd name="T22" fmla="*/ 191 w 191"/>
                <a:gd name="T23" fmla="*/ 78 h 158"/>
                <a:gd name="T24" fmla="*/ 191 w 191"/>
                <a:gd name="T25" fmla="*/ 78 h 158"/>
                <a:gd name="T26" fmla="*/ 191 w 191"/>
                <a:gd name="T27" fmla="*/ 78 h 158"/>
                <a:gd name="T28" fmla="*/ 191 w 191"/>
                <a:gd name="T29" fmla="*/ 77 h 158"/>
                <a:gd name="T30" fmla="*/ 191 w 191"/>
                <a:gd name="T31" fmla="*/ 77 h 158"/>
                <a:gd name="T32" fmla="*/ 191 w 191"/>
                <a:gd name="T33" fmla="*/ 77 h 158"/>
                <a:gd name="T34" fmla="*/ 191 w 191"/>
                <a:gd name="T35" fmla="*/ 77 h 158"/>
                <a:gd name="T36" fmla="*/ 191 w 191"/>
                <a:gd name="T37" fmla="*/ 76 h 158"/>
                <a:gd name="T38" fmla="*/ 191 w 191"/>
                <a:gd name="T39" fmla="*/ 76 h 158"/>
                <a:gd name="T40" fmla="*/ 191 w 191"/>
                <a:gd name="T41" fmla="*/ 76 h 158"/>
                <a:gd name="T42" fmla="*/ 191 w 191"/>
                <a:gd name="T43" fmla="*/ 76 h 158"/>
                <a:gd name="T44" fmla="*/ 191 w 191"/>
                <a:gd name="T45" fmla="*/ 75 h 158"/>
                <a:gd name="T46" fmla="*/ 191 w 191"/>
                <a:gd name="T47" fmla="*/ 75 h 158"/>
                <a:gd name="T48" fmla="*/ 191 w 191"/>
                <a:gd name="T49" fmla="*/ 75 h 158"/>
                <a:gd name="T50" fmla="*/ 191 w 191"/>
                <a:gd name="T51" fmla="*/ 74 h 158"/>
                <a:gd name="T52" fmla="*/ 191 w 191"/>
                <a:gd name="T53" fmla="*/ 74 h 158"/>
                <a:gd name="T54" fmla="*/ 191 w 191"/>
                <a:gd name="T55" fmla="*/ 74 h 158"/>
                <a:gd name="T56" fmla="*/ 191 w 191"/>
                <a:gd name="T57" fmla="*/ 74 h 158"/>
                <a:gd name="T58" fmla="*/ 191 w 191"/>
                <a:gd name="T59" fmla="*/ 73 h 158"/>
                <a:gd name="T60" fmla="*/ 189 w 191"/>
                <a:gd name="T61" fmla="*/ 60 h 158"/>
                <a:gd name="T62" fmla="*/ 189 w 191"/>
                <a:gd name="T63" fmla="*/ 59 h 158"/>
                <a:gd name="T64" fmla="*/ 189 w 191"/>
                <a:gd name="T65" fmla="*/ 59 h 158"/>
                <a:gd name="T66" fmla="*/ 189 w 191"/>
                <a:gd name="T67" fmla="*/ 59 h 158"/>
                <a:gd name="T68" fmla="*/ 189 w 191"/>
                <a:gd name="T69" fmla="*/ 59 h 158"/>
                <a:gd name="T70" fmla="*/ 189 w 191"/>
                <a:gd name="T71" fmla="*/ 58 h 158"/>
                <a:gd name="T72" fmla="*/ 189 w 191"/>
                <a:gd name="T73" fmla="*/ 58 h 158"/>
                <a:gd name="T74" fmla="*/ 189 w 191"/>
                <a:gd name="T75" fmla="*/ 58 h 158"/>
                <a:gd name="T76" fmla="*/ 166 w 191"/>
                <a:gd name="T77" fmla="*/ 21 h 158"/>
                <a:gd name="T78" fmla="*/ 166 w 191"/>
                <a:gd name="T79" fmla="*/ 21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1" h="158">
                  <a:moveTo>
                    <a:pt x="112" y="0"/>
                  </a:moveTo>
                  <a:cubicBezTo>
                    <a:pt x="94" y="0"/>
                    <a:pt x="77" y="6"/>
                    <a:pt x="63" y="16"/>
                  </a:cubicBezTo>
                  <a:cubicBezTo>
                    <a:pt x="63" y="17"/>
                    <a:pt x="62" y="17"/>
                    <a:pt x="62" y="17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9" y="107"/>
                    <a:pt x="29" y="107"/>
                    <a:pt x="29" y="107"/>
                  </a:cubicBezTo>
                  <a:cubicBezTo>
                    <a:pt x="50" y="129"/>
                    <a:pt x="50" y="129"/>
                    <a:pt x="50" y="129"/>
                  </a:cubicBezTo>
                  <a:cubicBezTo>
                    <a:pt x="62" y="141"/>
                    <a:pt x="62" y="141"/>
                    <a:pt x="62" y="141"/>
                  </a:cubicBezTo>
                  <a:cubicBezTo>
                    <a:pt x="65" y="144"/>
                    <a:pt x="69" y="146"/>
                    <a:pt x="73" y="148"/>
                  </a:cubicBezTo>
                  <a:cubicBezTo>
                    <a:pt x="85" y="155"/>
                    <a:pt x="98" y="158"/>
                    <a:pt x="112" y="158"/>
                  </a:cubicBezTo>
                  <a:cubicBezTo>
                    <a:pt x="112" y="158"/>
                    <a:pt x="112" y="158"/>
                    <a:pt x="112" y="158"/>
                  </a:cubicBezTo>
                  <a:cubicBezTo>
                    <a:pt x="112" y="158"/>
                    <a:pt x="112" y="158"/>
                    <a:pt x="112" y="158"/>
                  </a:cubicBezTo>
                  <a:cubicBezTo>
                    <a:pt x="133" y="158"/>
                    <a:pt x="152" y="150"/>
                    <a:pt x="166" y="137"/>
                  </a:cubicBezTo>
                  <a:cubicBezTo>
                    <a:pt x="166" y="137"/>
                    <a:pt x="166" y="137"/>
                    <a:pt x="166" y="137"/>
                  </a:cubicBezTo>
                  <a:cubicBezTo>
                    <a:pt x="166" y="137"/>
                    <a:pt x="166" y="137"/>
                    <a:pt x="166" y="137"/>
                  </a:cubicBezTo>
                  <a:cubicBezTo>
                    <a:pt x="167" y="137"/>
                    <a:pt x="167" y="137"/>
                    <a:pt x="167" y="137"/>
                  </a:cubicBezTo>
                  <a:cubicBezTo>
                    <a:pt x="175" y="128"/>
                    <a:pt x="182" y="118"/>
                    <a:pt x="186" y="107"/>
                  </a:cubicBezTo>
                  <a:cubicBezTo>
                    <a:pt x="190" y="98"/>
                    <a:pt x="191" y="89"/>
                    <a:pt x="191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8"/>
                  </a:cubicBezTo>
                  <a:cubicBezTo>
                    <a:pt x="191" y="78"/>
                    <a:pt x="191" y="78"/>
                    <a:pt x="191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1" y="77"/>
                    <a:pt x="191" y="77"/>
                    <a:pt x="191" y="77"/>
                  </a:cubicBezTo>
                  <a:cubicBezTo>
                    <a:pt x="191" y="77"/>
                    <a:pt x="191" y="76"/>
                    <a:pt x="191" y="76"/>
                  </a:cubicBezTo>
                  <a:cubicBezTo>
                    <a:pt x="191" y="76"/>
                    <a:pt x="191" y="76"/>
                    <a:pt x="191" y="76"/>
                  </a:cubicBezTo>
                  <a:cubicBezTo>
                    <a:pt x="191" y="76"/>
                    <a:pt x="191" y="76"/>
                    <a:pt x="191" y="76"/>
                  </a:cubicBezTo>
                  <a:cubicBezTo>
                    <a:pt x="191" y="76"/>
                    <a:pt x="191" y="76"/>
                    <a:pt x="191" y="76"/>
                  </a:cubicBezTo>
                  <a:cubicBezTo>
                    <a:pt x="191" y="76"/>
                    <a:pt x="191" y="76"/>
                    <a:pt x="191" y="76"/>
                  </a:cubicBezTo>
                  <a:cubicBezTo>
                    <a:pt x="191" y="76"/>
                    <a:pt x="191" y="76"/>
                    <a:pt x="191" y="76"/>
                  </a:cubicBezTo>
                  <a:cubicBezTo>
                    <a:pt x="191" y="76"/>
                    <a:pt x="191" y="76"/>
                    <a:pt x="191" y="76"/>
                  </a:cubicBezTo>
                  <a:cubicBezTo>
                    <a:pt x="191" y="76"/>
                    <a:pt x="191" y="76"/>
                    <a:pt x="191" y="76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1" y="75"/>
                    <a:pt x="191" y="75"/>
                    <a:pt x="191" y="75"/>
                  </a:cubicBezTo>
                  <a:cubicBezTo>
                    <a:pt x="191" y="75"/>
                    <a:pt x="191" y="75"/>
                    <a:pt x="191" y="74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91" y="74"/>
                    <a:pt x="191" y="74"/>
                    <a:pt x="191" y="73"/>
                  </a:cubicBezTo>
                  <a:cubicBezTo>
                    <a:pt x="191" y="73"/>
                    <a:pt x="191" y="73"/>
                    <a:pt x="191" y="73"/>
                  </a:cubicBezTo>
                  <a:cubicBezTo>
                    <a:pt x="191" y="69"/>
                    <a:pt x="190" y="64"/>
                    <a:pt x="189" y="60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9" y="60"/>
                    <a:pt x="189" y="60"/>
                    <a:pt x="189" y="59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89" y="59"/>
                    <a:pt x="189" y="59"/>
                    <a:pt x="189" y="59"/>
                  </a:cubicBezTo>
                  <a:cubicBezTo>
                    <a:pt x="189" y="59"/>
                    <a:pt x="189" y="59"/>
                    <a:pt x="189" y="58"/>
                  </a:cubicBezTo>
                  <a:cubicBezTo>
                    <a:pt x="189" y="58"/>
                    <a:pt x="189" y="58"/>
                    <a:pt x="189" y="58"/>
                  </a:cubicBezTo>
                  <a:cubicBezTo>
                    <a:pt x="189" y="58"/>
                    <a:pt x="189" y="58"/>
                    <a:pt x="189" y="58"/>
                  </a:cubicBezTo>
                  <a:cubicBezTo>
                    <a:pt x="189" y="58"/>
                    <a:pt x="189" y="58"/>
                    <a:pt x="189" y="58"/>
                  </a:cubicBezTo>
                  <a:cubicBezTo>
                    <a:pt x="189" y="58"/>
                    <a:pt x="189" y="58"/>
                    <a:pt x="189" y="58"/>
                  </a:cubicBezTo>
                  <a:cubicBezTo>
                    <a:pt x="185" y="44"/>
                    <a:pt x="177" y="31"/>
                    <a:pt x="167" y="21"/>
                  </a:cubicBezTo>
                  <a:cubicBezTo>
                    <a:pt x="166" y="21"/>
                    <a:pt x="166" y="21"/>
                    <a:pt x="166" y="21"/>
                  </a:cubicBezTo>
                  <a:cubicBezTo>
                    <a:pt x="166" y="21"/>
                    <a:pt x="166" y="21"/>
                    <a:pt x="166" y="21"/>
                  </a:cubicBezTo>
                  <a:cubicBezTo>
                    <a:pt x="166" y="21"/>
                    <a:pt x="166" y="21"/>
                    <a:pt x="166" y="21"/>
                  </a:cubicBezTo>
                  <a:cubicBezTo>
                    <a:pt x="152" y="8"/>
                    <a:pt x="133" y="0"/>
                    <a:pt x="112" y="0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2"/>
            <p:cNvSpPr>
              <a:spLocks/>
            </p:cNvSpPr>
            <p:nvPr/>
          </p:nvSpPr>
          <p:spPr bwMode="auto">
            <a:xfrm>
              <a:off x="5337175" y="2031760"/>
              <a:ext cx="647700" cy="265113"/>
            </a:xfrm>
            <a:custGeom>
              <a:avLst/>
              <a:gdLst>
                <a:gd name="T0" fmla="*/ 192 w 192"/>
                <a:gd name="T1" fmla="*/ 0 h 79"/>
                <a:gd name="T2" fmla="*/ 0 w 192"/>
                <a:gd name="T3" fmla="*/ 0 h 79"/>
                <a:gd name="T4" fmla="*/ 80 w 192"/>
                <a:gd name="T5" fmla="*/ 79 h 79"/>
                <a:gd name="T6" fmla="*/ 80 w 192"/>
                <a:gd name="T7" fmla="*/ 79 h 79"/>
                <a:gd name="T8" fmla="*/ 80 w 192"/>
                <a:gd name="T9" fmla="*/ 79 h 79"/>
                <a:gd name="T10" fmla="*/ 130 w 192"/>
                <a:gd name="T11" fmla="*/ 29 h 79"/>
                <a:gd name="T12" fmla="*/ 142 w 192"/>
                <a:gd name="T13" fmla="*/ 18 h 79"/>
                <a:gd name="T14" fmla="*/ 143 w 192"/>
                <a:gd name="T15" fmla="*/ 16 h 79"/>
                <a:gd name="T16" fmla="*/ 192 w 192"/>
                <a:gd name="T1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79">
                  <a:moveTo>
                    <a:pt x="19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130" y="29"/>
                    <a:pt x="130" y="29"/>
                    <a:pt x="130" y="29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42" y="17"/>
                    <a:pt x="143" y="17"/>
                    <a:pt x="143" y="16"/>
                  </a:cubicBezTo>
                  <a:cubicBezTo>
                    <a:pt x="157" y="6"/>
                    <a:pt x="174" y="0"/>
                    <a:pt x="192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6"/>
            <p:cNvSpPr>
              <a:spLocks/>
            </p:cNvSpPr>
            <p:nvPr/>
          </p:nvSpPr>
          <p:spPr bwMode="auto">
            <a:xfrm>
              <a:off x="5337175" y="2296872"/>
              <a:ext cx="647700" cy="266700"/>
            </a:xfrm>
            <a:custGeom>
              <a:avLst/>
              <a:gdLst>
                <a:gd name="T0" fmla="*/ 80 w 192"/>
                <a:gd name="T1" fmla="*/ 0 h 79"/>
                <a:gd name="T2" fmla="*/ 0 w 192"/>
                <a:gd name="T3" fmla="*/ 79 h 79"/>
                <a:gd name="T4" fmla="*/ 192 w 192"/>
                <a:gd name="T5" fmla="*/ 79 h 79"/>
                <a:gd name="T6" fmla="*/ 192 w 192"/>
                <a:gd name="T7" fmla="*/ 79 h 79"/>
                <a:gd name="T8" fmla="*/ 153 w 192"/>
                <a:gd name="T9" fmla="*/ 69 h 79"/>
                <a:gd name="T10" fmla="*/ 142 w 192"/>
                <a:gd name="T11" fmla="*/ 62 h 79"/>
                <a:gd name="T12" fmla="*/ 130 w 192"/>
                <a:gd name="T13" fmla="*/ 50 h 79"/>
                <a:gd name="T14" fmla="*/ 109 w 192"/>
                <a:gd name="T15" fmla="*/ 28 h 79"/>
                <a:gd name="T16" fmla="*/ 80 w 192"/>
                <a:gd name="T17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79">
                  <a:moveTo>
                    <a:pt x="80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192" y="79"/>
                    <a:pt x="192" y="79"/>
                    <a:pt x="192" y="79"/>
                  </a:cubicBezTo>
                  <a:cubicBezTo>
                    <a:pt x="192" y="79"/>
                    <a:pt x="192" y="79"/>
                    <a:pt x="192" y="79"/>
                  </a:cubicBezTo>
                  <a:cubicBezTo>
                    <a:pt x="178" y="79"/>
                    <a:pt x="165" y="76"/>
                    <a:pt x="153" y="69"/>
                  </a:cubicBezTo>
                  <a:cubicBezTo>
                    <a:pt x="149" y="67"/>
                    <a:pt x="145" y="65"/>
                    <a:pt x="142" y="62"/>
                  </a:cubicBezTo>
                  <a:cubicBezTo>
                    <a:pt x="130" y="50"/>
                    <a:pt x="130" y="50"/>
                    <a:pt x="130" y="50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80" y="0"/>
                    <a:pt x="80" y="0"/>
                    <a:pt x="8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5" name="Rectangle 154"/>
          <p:cNvSpPr/>
          <p:nvPr/>
        </p:nvSpPr>
        <p:spPr>
          <a:xfrm>
            <a:off x="0" y="707502"/>
            <a:ext cx="75501" cy="861240"/>
          </a:xfrm>
          <a:prstGeom prst="rect">
            <a:avLst/>
          </a:prstGeom>
          <a:solidFill>
            <a:srgbClr val="0EC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4C74"/>
              </a:solidFill>
            </a:endParaRPr>
          </a:p>
        </p:txBody>
      </p:sp>
      <p:sp>
        <p:nvSpPr>
          <p:cNvPr id="156" name="Title 1"/>
          <p:cNvSpPr txBox="1">
            <a:spLocks/>
          </p:cNvSpPr>
          <p:nvPr/>
        </p:nvSpPr>
        <p:spPr>
          <a:xfrm>
            <a:off x="560327" y="700320"/>
            <a:ext cx="7159064" cy="487313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>
                <a:solidFill>
                  <a:srgbClr val="5AB67D"/>
                </a:solidFill>
                <a:latin typeface="Source Sans Pro" panose="020B0503030403020204" pitchFamily="34" charset="0"/>
              </a:rPr>
              <a:t>Vers</a:t>
            </a:r>
            <a:r>
              <a:rPr lang="en-US" sz="2800" b="1" dirty="0">
                <a:solidFill>
                  <a:srgbClr val="5AB67D"/>
                </a:solidFill>
                <a:latin typeface="Source Sans Pro" panose="020B0503030403020204" pitchFamily="34" charset="0"/>
              </a:rPr>
              <a:t> </a:t>
            </a:r>
            <a:r>
              <a:rPr lang="en-US" sz="2800" b="1" dirty="0" err="1">
                <a:solidFill>
                  <a:srgbClr val="5AB67D"/>
                </a:solidFill>
                <a:latin typeface="Source Sans Pro" panose="020B0503030403020204" pitchFamily="34" charset="0"/>
              </a:rPr>
              <a:t>d’autres</a:t>
            </a:r>
            <a:r>
              <a:rPr lang="en-US" sz="2800" b="1" dirty="0">
                <a:solidFill>
                  <a:srgbClr val="5AB67D"/>
                </a:solidFill>
                <a:latin typeface="Source Sans Pro" panose="020B0503030403020204" pitchFamily="34" charset="0"/>
              </a:rPr>
              <a:t> champs </a:t>
            </a:r>
            <a:r>
              <a:rPr lang="en-US" sz="2800" b="1" dirty="0" err="1" smtClean="0">
                <a:solidFill>
                  <a:srgbClr val="5AB67D"/>
                </a:solidFill>
                <a:latin typeface="Source Sans Pro" panose="020B0503030403020204" pitchFamily="34" charset="0"/>
              </a:rPr>
              <a:t>d’intervention</a:t>
            </a:r>
            <a:endParaRPr lang="en-US" sz="2800" b="1" dirty="0">
              <a:solidFill>
                <a:srgbClr val="5AB67D"/>
              </a:solidFill>
              <a:latin typeface="Source Sans Pro" panose="020B0503030403020204" pitchFamily="34" charset="0"/>
            </a:endParaRPr>
          </a:p>
        </p:txBody>
      </p:sp>
      <p:sp>
        <p:nvSpPr>
          <p:cNvPr id="58" name="Text Placeholder 33"/>
          <p:cNvSpPr txBox="1">
            <a:spLocks/>
          </p:cNvSpPr>
          <p:nvPr/>
        </p:nvSpPr>
        <p:spPr>
          <a:xfrm>
            <a:off x="3273200" y="4394655"/>
            <a:ext cx="7359170" cy="306195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800" b="1" dirty="0" err="1">
                <a:solidFill>
                  <a:srgbClr val="007140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Autres</a:t>
            </a:r>
            <a:r>
              <a:rPr lang="en-AU" sz="1800" b="1" dirty="0">
                <a:solidFill>
                  <a:srgbClr val="007140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?</a:t>
            </a:r>
          </a:p>
        </p:txBody>
      </p:sp>
      <p:sp>
        <p:nvSpPr>
          <p:cNvPr id="59" name="Text Placeholder 32"/>
          <p:cNvSpPr txBox="1">
            <a:spLocks/>
          </p:cNvSpPr>
          <p:nvPr/>
        </p:nvSpPr>
        <p:spPr>
          <a:xfrm>
            <a:off x="3273200" y="4700850"/>
            <a:ext cx="6153483" cy="5109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accent2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Nous nous </a:t>
            </a:r>
            <a:r>
              <a:rPr lang="en-US" sz="1800" b="1" dirty="0" err="1">
                <a:solidFill>
                  <a:schemeClr val="accent2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efforçons</a:t>
            </a:r>
            <a:r>
              <a:rPr lang="en-US" sz="1800" b="1" dirty="0">
                <a:solidFill>
                  <a:schemeClr val="accent2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</a:t>
            </a:r>
            <a:r>
              <a:rPr lang="en-US" sz="1800" b="1" dirty="0" err="1">
                <a:solidFill>
                  <a:schemeClr val="accent2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rester</a:t>
            </a:r>
            <a:r>
              <a:rPr lang="en-US" sz="1800" b="1" dirty="0">
                <a:solidFill>
                  <a:schemeClr val="accent2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à</a:t>
            </a:r>
            <a:r>
              <a:rPr lang="en-US" sz="1800" b="1" dirty="0">
                <a:solidFill>
                  <a:schemeClr val="accent2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l’écoute</a:t>
            </a:r>
            <a:r>
              <a:rPr lang="en-US" sz="1800" b="1" dirty="0">
                <a:solidFill>
                  <a:schemeClr val="accent2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des </a:t>
            </a:r>
            <a:r>
              <a:rPr lang="en-US" sz="1800" b="1" dirty="0" err="1">
                <a:solidFill>
                  <a:schemeClr val="accent2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besoins</a:t>
            </a:r>
            <a:r>
              <a:rPr lang="en-US" sz="1800" b="1" dirty="0">
                <a:solidFill>
                  <a:schemeClr val="accent2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du </a:t>
            </a:r>
            <a:r>
              <a:rPr lang="en-US" sz="1800" b="1" dirty="0" err="1">
                <a:solidFill>
                  <a:schemeClr val="accent2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marché</a:t>
            </a:r>
            <a:r>
              <a:rPr lang="en-US" sz="1800" b="1" dirty="0">
                <a:solidFill>
                  <a:schemeClr val="accent2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en </a:t>
            </a:r>
            <a:r>
              <a:rPr lang="en-US" sz="1800" b="1" dirty="0" err="1">
                <a:solidFill>
                  <a:schemeClr val="accent2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termes</a:t>
            </a:r>
            <a:r>
              <a:rPr lang="en-US" sz="1800" b="1" dirty="0">
                <a:solidFill>
                  <a:schemeClr val="accent2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b="1" dirty="0" err="1">
                <a:solidFill>
                  <a:schemeClr val="accent2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d’amélioration</a:t>
            </a:r>
            <a:r>
              <a:rPr lang="en-US" sz="1800" b="1" dirty="0">
                <a:solidFill>
                  <a:schemeClr val="accent2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la </a:t>
            </a:r>
            <a:r>
              <a:rPr lang="en-US" sz="1800" b="1" dirty="0" err="1">
                <a:solidFill>
                  <a:schemeClr val="accent2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qualité</a:t>
            </a:r>
            <a:r>
              <a:rPr lang="en-US" sz="1800" b="1" dirty="0">
                <a:solidFill>
                  <a:schemeClr val="accent2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33" name="Image 32" descr="COPRO-cmyk.png"/>
          <p:cNvPicPr>
            <a:picLocks noChangeAspect="1"/>
          </p:cNvPicPr>
          <p:nvPr/>
        </p:nvPicPr>
        <p:blipFill>
          <a:blip r:embed="rId2" cstate="print">
            <a:alphaModFix amt="4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90698" y="629625"/>
            <a:ext cx="796138" cy="96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7812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/>
      <p:bldP spid="186" grpId="0"/>
      <p:bldP spid="187" grpId="0"/>
      <p:bldP spid="155" grpId="0" animBg="1"/>
      <p:bldP spid="156" grpId="0"/>
      <p:bldP spid="58" grpId="0"/>
      <p:bldP spid="5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0" y="707502"/>
            <a:ext cx="75501" cy="861240"/>
          </a:xfrm>
          <a:prstGeom prst="rect">
            <a:avLst/>
          </a:prstGeom>
          <a:solidFill>
            <a:srgbClr val="0EC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4C74"/>
              </a:solidFill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560327" y="700320"/>
            <a:ext cx="3652887" cy="487313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5AB67D"/>
                </a:solidFill>
                <a:latin typeface="Source Sans Pro" panose="020B0503030403020204" pitchFamily="34" charset="0"/>
              </a:rPr>
              <a:t>Table des </a:t>
            </a:r>
            <a:r>
              <a:rPr lang="en-US" sz="2800" b="1" dirty="0" err="1">
                <a:solidFill>
                  <a:srgbClr val="5AB67D"/>
                </a:solidFill>
                <a:latin typeface="Source Sans Pro" panose="020B0503030403020204" pitchFamily="34" charset="0"/>
              </a:rPr>
              <a:t>matières</a:t>
            </a:r>
            <a:endParaRPr lang="en-US" sz="2800" b="1" dirty="0">
              <a:solidFill>
                <a:srgbClr val="5AB67D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20" name="Image 19" descr="COPRO-cmyk.png"/>
          <p:cNvPicPr>
            <a:picLocks noChangeAspect="1"/>
          </p:cNvPicPr>
          <p:nvPr/>
        </p:nvPicPr>
        <p:blipFill>
          <a:blip r:embed="rId2" cstate="print">
            <a:alphaModFix amt="4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90698" y="629625"/>
            <a:ext cx="796138" cy="968276"/>
          </a:xfrm>
          <a:prstGeom prst="rect">
            <a:avLst/>
          </a:prstGeom>
        </p:spPr>
      </p:pic>
      <p:grpSp>
        <p:nvGrpSpPr>
          <p:cNvPr id="3" name="Grouper 2"/>
          <p:cNvGrpSpPr/>
          <p:nvPr/>
        </p:nvGrpSpPr>
        <p:grpSpPr>
          <a:xfrm>
            <a:off x="1522888" y="1701384"/>
            <a:ext cx="8478875" cy="1346761"/>
            <a:chOff x="2796517" y="1769595"/>
            <a:chExt cx="8478875" cy="1346761"/>
          </a:xfrm>
        </p:grpSpPr>
        <p:sp>
          <p:nvSpPr>
            <p:cNvPr id="100" name="Rounded Rectangle 99"/>
            <p:cNvSpPr/>
            <p:nvPr/>
          </p:nvSpPr>
          <p:spPr>
            <a:xfrm>
              <a:off x="2796517" y="1769595"/>
              <a:ext cx="1346761" cy="1346761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777958" y="1838528"/>
              <a:ext cx="6497434" cy="1212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b="1" dirty="0" smtClean="0">
                  <a:solidFill>
                    <a:srgbClr val="007140"/>
                  </a:solidFill>
                  <a:latin typeface="Source Sans Pro" panose="020B0503030403020204" pitchFamily="34" charset="0"/>
                </a:rPr>
                <a:t>COPRO</a:t>
              </a:r>
              <a:endParaRPr lang="en-US" sz="2000" b="1" dirty="0">
                <a:solidFill>
                  <a:srgbClr val="007140"/>
                </a:solidFill>
                <a:latin typeface="Source Sans Pro" panose="020B0503030403020204" pitchFamily="34" charset="0"/>
              </a:endParaRPr>
            </a:p>
            <a:p>
              <a:pPr marL="171450" indent="-171450">
                <a:lnSpc>
                  <a:spcPct val="130000"/>
                </a:lnSpc>
                <a:buFont typeface="Arial"/>
                <a:buChar char="•"/>
              </a:pPr>
              <a:r>
                <a:rPr lang="en-US" dirty="0" smtClean="0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Vision et </a:t>
              </a:r>
              <a:r>
                <a:rPr lang="en-US" dirty="0" err="1" smtClean="0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Création</a:t>
              </a:r>
              <a:endParaRPr lang="en-US" dirty="0">
                <a:solidFill>
                  <a:srgbClr val="5C595B"/>
                </a:solidFill>
                <a:latin typeface="Source Sans Pro Light" panose="020B0403030403020204" pitchFamily="34" charset="0"/>
              </a:endParaRPr>
            </a:p>
            <a:p>
              <a:pPr marL="171450" indent="-171450">
                <a:lnSpc>
                  <a:spcPct val="130000"/>
                </a:lnSpc>
                <a:buFont typeface="Arial"/>
                <a:buChar char="•"/>
              </a:pPr>
              <a:r>
                <a:rPr lang="en-US" dirty="0" err="1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Indépendance</a:t>
              </a:r>
              <a:r>
                <a:rPr lang="en-US" dirty="0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 et </a:t>
              </a:r>
              <a:r>
                <a:rPr lang="en-US" dirty="0" err="1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Impartialité</a:t>
              </a:r>
              <a:endParaRPr lang="en-US" dirty="0">
                <a:solidFill>
                  <a:srgbClr val="5C595B"/>
                </a:solidFill>
                <a:latin typeface="Source Sans Pro Light" panose="020B0403030403020204" pitchFamily="34" charset="0"/>
              </a:endParaRPr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00682" y="1993930"/>
              <a:ext cx="738429" cy="898090"/>
            </a:xfrm>
            <a:prstGeom prst="rect">
              <a:avLst/>
            </a:prstGeom>
          </p:spPr>
        </p:pic>
      </p:grpSp>
      <p:grpSp>
        <p:nvGrpSpPr>
          <p:cNvPr id="4" name="Grouper 3"/>
          <p:cNvGrpSpPr/>
          <p:nvPr/>
        </p:nvGrpSpPr>
        <p:grpSpPr>
          <a:xfrm>
            <a:off x="1522887" y="3234525"/>
            <a:ext cx="8250274" cy="2332946"/>
            <a:chOff x="2998916" y="3321209"/>
            <a:chExt cx="7304651" cy="2332946"/>
          </a:xfrm>
        </p:grpSpPr>
        <p:sp>
          <p:nvSpPr>
            <p:cNvPr id="90" name="Rounded Rectangle 89"/>
            <p:cNvSpPr/>
            <p:nvPr/>
          </p:nvSpPr>
          <p:spPr>
            <a:xfrm>
              <a:off x="2998916" y="3507020"/>
              <a:ext cx="1192400" cy="1346761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777955" y="3321209"/>
              <a:ext cx="5525612" cy="23329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b="1" dirty="0" err="1">
                  <a:solidFill>
                    <a:srgbClr val="007140"/>
                  </a:solidFill>
                  <a:latin typeface="Source Sans Pro" panose="020B0503030403020204" pitchFamily="34" charset="0"/>
                </a:rPr>
                <a:t>Systèmes</a:t>
              </a:r>
              <a:r>
                <a:rPr lang="en-US" sz="2000" b="1" dirty="0">
                  <a:solidFill>
                    <a:srgbClr val="007140"/>
                  </a:solidFill>
                  <a:latin typeface="Source Sans Pro" panose="020B0503030403020204" pitchFamily="34" charset="0"/>
                </a:rPr>
                <a:t> de </a:t>
              </a:r>
              <a:r>
                <a:rPr lang="en-US" sz="2000" b="1" dirty="0" err="1">
                  <a:solidFill>
                    <a:srgbClr val="007140"/>
                  </a:solidFill>
                  <a:latin typeface="Source Sans Pro" panose="020B0503030403020204" pitchFamily="34" charset="0"/>
                </a:rPr>
                <a:t>contrôle</a:t>
              </a:r>
              <a:r>
                <a:rPr lang="en-US" sz="2000" b="1" dirty="0">
                  <a:solidFill>
                    <a:srgbClr val="007140"/>
                  </a:solidFill>
                  <a:latin typeface="Source Sans Pro" panose="020B0503030403020204" pitchFamily="34" charset="0"/>
                </a:rPr>
                <a:t> de la </a:t>
              </a:r>
              <a:r>
                <a:rPr lang="en-US" sz="2000" b="1" dirty="0" err="1" smtClean="0">
                  <a:solidFill>
                    <a:srgbClr val="007140"/>
                  </a:solidFill>
                  <a:latin typeface="Source Sans Pro" panose="020B0503030403020204" pitchFamily="34" charset="0"/>
                </a:rPr>
                <a:t>Qualité</a:t>
              </a:r>
              <a:r>
                <a:rPr lang="en-US" sz="2000" b="1" dirty="0" smtClean="0">
                  <a:solidFill>
                    <a:srgbClr val="007140"/>
                  </a:solidFill>
                  <a:latin typeface="Source Sans Pro" panose="020B0503030403020204" pitchFamily="34" charset="0"/>
                </a:rPr>
                <a:t> (hors certification)</a:t>
              </a:r>
              <a:endParaRPr lang="en-US" sz="2000" b="1" dirty="0">
                <a:solidFill>
                  <a:srgbClr val="007140"/>
                </a:solidFill>
                <a:latin typeface="Source Sans Pro" panose="020B0503030403020204" pitchFamily="34" charset="0"/>
              </a:endParaRPr>
            </a:p>
            <a:p>
              <a:pPr marL="171450" indent="-171450">
                <a:lnSpc>
                  <a:spcPct val="130000"/>
                </a:lnSpc>
                <a:buFont typeface="Arial"/>
                <a:buChar char="•"/>
              </a:pPr>
              <a:r>
                <a:rPr lang="en-US" dirty="0" err="1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Réception</a:t>
              </a:r>
              <a:r>
                <a:rPr lang="en-US" dirty="0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 par lots</a:t>
              </a:r>
            </a:p>
            <a:p>
              <a:pPr marL="171450" indent="-171450">
                <a:lnSpc>
                  <a:spcPct val="130000"/>
                </a:lnSpc>
                <a:buFont typeface="Arial"/>
                <a:buChar char="•"/>
              </a:pPr>
              <a:r>
                <a:rPr lang="en-US" dirty="0" err="1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Contrôle</a:t>
              </a:r>
              <a:r>
                <a:rPr lang="en-US" dirty="0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dirty="0" err="1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renforcé</a:t>
              </a:r>
              <a:r>
                <a:rPr lang="en-US" dirty="0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 de la production</a:t>
              </a:r>
            </a:p>
            <a:p>
              <a:pPr marL="171450" indent="-171450">
                <a:lnSpc>
                  <a:spcPct val="130000"/>
                </a:lnSpc>
                <a:buFont typeface="Arial"/>
                <a:buChar char="•"/>
              </a:pPr>
              <a:r>
                <a:rPr lang="en-US" dirty="0" smtClean="0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Certification </a:t>
              </a:r>
              <a:r>
                <a:rPr lang="en-US" dirty="0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de </a:t>
              </a:r>
              <a:r>
                <a:rPr lang="en-US" dirty="0" err="1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l’exécution</a:t>
              </a:r>
              <a:endParaRPr lang="en-US" dirty="0">
                <a:solidFill>
                  <a:srgbClr val="5C595B"/>
                </a:solidFill>
                <a:latin typeface="Source Sans Pro Light" panose="020B0403030403020204" pitchFamily="34" charset="0"/>
              </a:endParaRPr>
            </a:p>
            <a:p>
              <a:pPr marL="171450" indent="-171450">
                <a:lnSpc>
                  <a:spcPct val="130000"/>
                </a:lnSpc>
                <a:buFont typeface="Arial"/>
                <a:buChar char="•"/>
              </a:pPr>
              <a:r>
                <a:rPr lang="en-US" dirty="0" err="1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Vers</a:t>
              </a:r>
              <a:r>
                <a:rPr lang="en-US" dirty="0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dirty="0" err="1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d’autres</a:t>
              </a:r>
              <a:r>
                <a:rPr lang="en-US" dirty="0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 champs </a:t>
              </a:r>
              <a:r>
                <a:rPr lang="en-US" dirty="0" err="1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d’intervention</a:t>
              </a:r>
              <a:r>
                <a:rPr lang="en-US" dirty="0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 </a:t>
              </a:r>
            </a:p>
          </p:txBody>
        </p:sp>
        <p:sp>
          <p:nvSpPr>
            <p:cNvPr id="23" name="Shape 2550"/>
            <p:cNvSpPr/>
            <p:nvPr/>
          </p:nvSpPr>
          <p:spPr>
            <a:xfrm>
              <a:off x="3294532" y="3896683"/>
              <a:ext cx="627480" cy="567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09" y="7364"/>
                  </a:moveTo>
                  <a:cubicBezTo>
                    <a:pt x="20838" y="7364"/>
                    <a:pt x="20618" y="7584"/>
                    <a:pt x="20618" y="7855"/>
                  </a:cubicBezTo>
                  <a:lnTo>
                    <a:pt x="20618" y="18655"/>
                  </a:lnTo>
                  <a:cubicBezTo>
                    <a:pt x="20618" y="19739"/>
                    <a:pt x="19739" y="20618"/>
                    <a:pt x="18655" y="20618"/>
                  </a:cubicBezTo>
                  <a:lnTo>
                    <a:pt x="2945" y="20618"/>
                  </a:lnTo>
                  <a:cubicBezTo>
                    <a:pt x="1861" y="20618"/>
                    <a:pt x="982" y="19739"/>
                    <a:pt x="982" y="18655"/>
                  </a:cubicBezTo>
                  <a:lnTo>
                    <a:pt x="982" y="2945"/>
                  </a:lnTo>
                  <a:cubicBezTo>
                    <a:pt x="982" y="1861"/>
                    <a:pt x="1861" y="982"/>
                    <a:pt x="2945" y="982"/>
                  </a:cubicBezTo>
                  <a:lnTo>
                    <a:pt x="13745" y="982"/>
                  </a:lnTo>
                  <a:cubicBezTo>
                    <a:pt x="14017" y="982"/>
                    <a:pt x="14236" y="762"/>
                    <a:pt x="14236" y="491"/>
                  </a:cubicBezTo>
                  <a:cubicBezTo>
                    <a:pt x="14236" y="220"/>
                    <a:pt x="14017" y="0"/>
                    <a:pt x="13745" y="0"/>
                  </a:cubicBezTo>
                  <a:lnTo>
                    <a:pt x="2945" y="0"/>
                  </a:lnTo>
                  <a:cubicBezTo>
                    <a:pt x="1318" y="0"/>
                    <a:pt x="0" y="1319"/>
                    <a:pt x="0" y="2945"/>
                  </a:cubicBezTo>
                  <a:lnTo>
                    <a:pt x="0" y="18655"/>
                  </a:lnTo>
                  <a:cubicBezTo>
                    <a:pt x="0" y="20282"/>
                    <a:pt x="1318" y="21600"/>
                    <a:pt x="2945" y="21600"/>
                  </a:cubicBezTo>
                  <a:lnTo>
                    <a:pt x="18655" y="21600"/>
                  </a:lnTo>
                  <a:cubicBezTo>
                    <a:pt x="20282" y="21600"/>
                    <a:pt x="21600" y="20282"/>
                    <a:pt x="21600" y="18655"/>
                  </a:cubicBezTo>
                  <a:lnTo>
                    <a:pt x="21600" y="7855"/>
                  </a:lnTo>
                  <a:cubicBezTo>
                    <a:pt x="21600" y="7584"/>
                    <a:pt x="21380" y="7364"/>
                    <a:pt x="21109" y="7364"/>
                  </a:cubicBezTo>
                  <a:moveTo>
                    <a:pt x="7006" y="12764"/>
                  </a:moveTo>
                  <a:lnTo>
                    <a:pt x="8836" y="12764"/>
                  </a:lnTo>
                  <a:lnTo>
                    <a:pt x="8836" y="14594"/>
                  </a:lnTo>
                  <a:lnTo>
                    <a:pt x="6627" y="14973"/>
                  </a:lnTo>
                  <a:cubicBezTo>
                    <a:pt x="6627" y="14973"/>
                    <a:pt x="7006" y="12764"/>
                    <a:pt x="7006" y="12764"/>
                  </a:cubicBezTo>
                  <a:close/>
                  <a:moveTo>
                    <a:pt x="16775" y="2742"/>
                  </a:moveTo>
                  <a:lnTo>
                    <a:pt x="18858" y="4825"/>
                  </a:lnTo>
                  <a:lnTo>
                    <a:pt x="9818" y="13865"/>
                  </a:lnTo>
                  <a:lnTo>
                    <a:pt x="9818" y="11782"/>
                  </a:lnTo>
                  <a:lnTo>
                    <a:pt x="7736" y="11782"/>
                  </a:lnTo>
                  <a:cubicBezTo>
                    <a:pt x="7736" y="11782"/>
                    <a:pt x="16775" y="2742"/>
                    <a:pt x="16775" y="2742"/>
                  </a:cubicBezTo>
                  <a:close/>
                  <a:moveTo>
                    <a:pt x="18104" y="1414"/>
                  </a:moveTo>
                  <a:cubicBezTo>
                    <a:pt x="18371" y="1147"/>
                    <a:pt x="18739" y="982"/>
                    <a:pt x="19145" y="982"/>
                  </a:cubicBezTo>
                  <a:cubicBezTo>
                    <a:pt x="19959" y="982"/>
                    <a:pt x="20618" y="1642"/>
                    <a:pt x="20618" y="2455"/>
                  </a:cubicBezTo>
                  <a:cubicBezTo>
                    <a:pt x="20618" y="2861"/>
                    <a:pt x="20453" y="3230"/>
                    <a:pt x="20187" y="3496"/>
                  </a:cubicBezTo>
                  <a:lnTo>
                    <a:pt x="19552" y="4131"/>
                  </a:lnTo>
                  <a:lnTo>
                    <a:pt x="17469" y="2048"/>
                  </a:lnTo>
                  <a:cubicBezTo>
                    <a:pt x="17469" y="2048"/>
                    <a:pt x="18104" y="1414"/>
                    <a:pt x="18104" y="1414"/>
                  </a:cubicBezTo>
                  <a:close/>
                  <a:moveTo>
                    <a:pt x="5400" y="16200"/>
                  </a:moveTo>
                  <a:lnTo>
                    <a:pt x="9590" y="15481"/>
                  </a:lnTo>
                  <a:lnTo>
                    <a:pt x="20881" y="4190"/>
                  </a:lnTo>
                  <a:cubicBezTo>
                    <a:pt x="21325" y="3746"/>
                    <a:pt x="21600" y="3133"/>
                    <a:pt x="21600" y="2455"/>
                  </a:cubicBezTo>
                  <a:cubicBezTo>
                    <a:pt x="21600" y="1099"/>
                    <a:pt x="20501" y="0"/>
                    <a:pt x="19145" y="0"/>
                  </a:cubicBezTo>
                  <a:cubicBezTo>
                    <a:pt x="18468" y="0"/>
                    <a:pt x="17854" y="275"/>
                    <a:pt x="17410" y="719"/>
                  </a:cubicBezTo>
                  <a:lnTo>
                    <a:pt x="6119" y="12010"/>
                  </a:lnTo>
                  <a:cubicBezTo>
                    <a:pt x="6119" y="12010"/>
                    <a:pt x="5400" y="16200"/>
                    <a:pt x="5400" y="1620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5" name="Grouper 4"/>
          <p:cNvGrpSpPr/>
          <p:nvPr/>
        </p:nvGrpSpPr>
        <p:grpSpPr>
          <a:xfrm>
            <a:off x="1522888" y="5221879"/>
            <a:ext cx="9667810" cy="1346761"/>
            <a:chOff x="2796517" y="5119730"/>
            <a:chExt cx="7638052" cy="1346761"/>
          </a:xfrm>
        </p:grpSpPr>
        <p:sp>
          <p:nvSpPr>
            <p:cNvPr id="105" name="Rounded Rectangle 104"/>
            <p:cNvSpPr/>
            <p:nvPr/>
          </p:nvSpPr>
          <p:spPr>
            <a:xfrm>
              <a:off x="2796517" y="5119730"/>
              <a:ext cx="1064008" cy="1346761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7E9B9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434090" y="5271039"/>
              <a:ext cx="6000479" cy="852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b="1" dirty="0">
                  <a:solidFill>
                    <a:srgbClr val="007140"/>
                  </a:solidFill>
                  <a:latin typeface="Source Sans Pro" panose="020B0503030403020204" pitchFamily="34" charset="0"/>
                </a:rPr>
                <a:t>Extranet</a:t>
              </a:r>
            </a:p>
            <a:p>
              <a:pPr marL="174625" indent="-174625">
                <a:lnSpc>
                  <a:spcPct val="130000"/>
                </a:lnSpc>
                <a:buFont typeface="Arial"/>
                <a:buChar char="•"/>
              </a:pPr>
              <a:r>
                <a:rPr lang="en-US" dirty="0" err="1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Répertoire</a:t>
              </a:r>
              <a:r>
                <a:rPr lang="en-US" dirty="0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 de fiches techniques de </a:t>
              </a:r>
              <a:r>
                <a:rPr lang="en-US" dirty="0" err="1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produits</a:t>
              </a:r>
              <a:r>
                <a:rPr lang="en-US" dirty="0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dirty="0" err="1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certifiés</a:t>
              </a:r>
              <a:r>
                <a:rPr lang="en-US" dirty="0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 par COPRO</a:t>
              </a:r>
            </a:p>
          </p:txBody>
        </p:sp>
        <p:sp>
          <p:nvSpPr>
            <p:cNvPr id="24" name="Shape 2646"/>
            <p:cNvSpPr/>
            <p:nvPr/>
          </p:nvSpPr>
          <p:spPr>
            <a:xfrm>
              <a:off x="3058736" y="5462639"/>
              <a:ext cx="539568" cy="660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4727"/>
                  </a:moveTo>
                  <a:lnTo>
                    <a:pt x="982" y="14727"/>
                  </a:ln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4727"/>
                    <a:pt x="20618" y="14727"/>
                  </a:cubicBezTo>
                  <a:close/>
                  <a:moveTo>
                    <a:pt x="20618" y="16691"/>
                  </a:moveTo>
                  <a:cubicBezTo>
                    <a:pt x="20618" y="17233"/>
                    <a:pt x="20178" y="17673"/>
                    <a:pt x="19636" y="17673"/>
                  </a:cubicBezTo>
                  <a:lnTo>
                    <a:pt x="1964" y="17673"/>
                  </a:lnTo>
                  <a:cubicBezTo>
                    <a:pt x="1422" y="17673"/>
                    <a:pt x="982" y="17233"/>
                    <a:pt x="982" y="16691"/>
                  </a:cubicBezTo>
                  <a:lnTo>
                    <a:pt x="982" y="15709"/>
                  </a:lnTo>
                  <a:lnTo>
                    <a:pt x="20618" y="15709"/>
                  </a:lnTo>
                  <a:cubicBezTo>
                    <a:pt x="20618" y="15709"/>
                    <a:pt x="20618" y="16691"/>
                    <a:pt x="20618" y="16691"/>
                  </a:cubicBezTo>
                  <a:close/>
                  <a:moveTo>
                    <a:pt x="11782" y="20618"/>
                  </a:moveTo>
                  <a:lnTo>
                    <a:pt x="9818" y="20618"/>
                  </a:lnTo>
                  <a:lnTo>
                    <a:pt x="9818" y="18655"/>
                  </a:lnTo>
                  <a:lnTo>
                    <a:pt x="11782" y="18655"/>
                  </a:lnTo>
                  <a:cubicBezTo>
                    <a:pt x="11782" y="18655"/>
                    <a:pt x="11782" y="20618"/>
                    <a:pt x="11782" y="20618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6691"/>
                  </a:lnTo>
                  <a:cubicBezTo>
                    <a:pt x="0" y="17775"/>
                    <a:pt x="879" y="18655"/>
                    <a:pt x="1964" y="18655"/>
                  </a:cubicBezTo>
                  <a:lnTo>
                    <a:pt x="8836" y="18655"/>
                  </a:lnTo>
                  <a:lnTo>
                    <a:pt x="8836" y="20618"/>
                  </a:lnTo>
                  <a:lnTo>
                    <a:pt x="7364" y="20618"/>
                  </a:lnTo>
                  <a:cubicBezTo>
                    <a:pt x="7092" y="20618"/>
                    <a:pt x="6873" y="20838"/>
                    <a:pt x="6873" y="21109"/>
                  </a:cubicBezTo>
                  <a:cubicBezTo>
                    <a:pt x="6873" y="21381"/>
                    <a:pt x="7092" y="21600"/>
                    <a:pt x="7364" y="21600"/>
                  </a:cubicBezTo>
                  <a:lnTo>
                    <a:pt x="14236" y="21600"/>
                  </a:lnTo>
                  <a:cubicBezTo>
                    <a:pt x="14508" y="21600"/>
                    <a:pt x="14727" y="21381"/>
                    <a:pt x="14727" y="21109"/>
                  </a:cubicBezTo>
                  <a:cubicBezTo>
                    <a:pt x="14727" y="20838"/>
                    <a:pt x="14508" y="20618"/>
                    <a:pt x="14236" y="20618"/>
                  </a:cubicBezTo>
                  <a:lnTo>
                    <a:pt x="12764" y="20618"/>
                  </a:lnTo>
                  <a:lnTo>
                    <a:pt x="12764" y="18655"/>
                  </a:lnTo>
                  <a:lnTo>
                    <a:pt x="19636" y="18655"/>
                  </a:lnTo>
                  <a:cubicBezTo>
                    <a:pt x="20721" y="18655"/>
                    <a:pt x="21600" y="17775"/>
                    <a:pt x="21600" y="16691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51126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335" y="1852280"/>
            <a:ext cx="5460785" cy="4761121"/>
          </a:xfrm>
          <a:prstGeom prst="rect">
            <a:avLst/>
          </a:prstGeom>
          <a:effectLst/>
        </p:spPr>
      </p:pic>
      <p:pic>
        <p:nvPicPr>
          <p:cNvPr id="3" name="Espace réservé pour une image  2" descr="extranet.png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803" b="21803"/>
          <a:stretch>
            <a:fillRect/>
          </a:stretch>
        </p:blipFill>
        <p:spPr>
          <a:xfrm>
            <a:off x="430031" y="2159851"/>
            <a:ext cx="4987395" cy="2819929"/>
          </a:xfrm>
        </p:spPr>
      </p:pic>
      <p:sp>
        <p:nvSpPr>
          <p:cNvPr id="16" name="Rectangle 15"/>
          <p:cNvSpPr/>
          <p:nvPr/>
        </p:nvSpPr>
        <p:spPr>
          <a:xfrm>
            <a:off x="0" y="707502"/>
            <a:ext cx="75501" cy="861240"/>
          </a:xfrm>
          <a:prstGeom prst="rect">
            <a:avLst/>
          </a:prstGeom>
          <a:solidFill>
            <a:srgbClr val="0EC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4C74"/>
              </a:solidFill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430031" y="673298"/>
            <a:ext cx="4726807" cy="487313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5AB67D"/>
                </a:solidFill>
                <a:latin typeface="Source Sans Pro" panose="020B0503030403020204" pitchFamily="34" charset="0"/>
              </a:rPr>
              <a:t>Extranet</a:t>
            </a:r>
            <a:endParaRPr lang="en-US" sz="2800" b="1" dirty="0">
              <a:solidFill>
                <a:srgbClr val="5AB67D"/>
              </a:solidFill>
              <a:latin typeface="Source Sans Pro" panose="020B0503030403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565168" y="1118347"/>
            <a:ext cx="4988807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007140"/>
                </a:solidFill>
                <a:latin typeface="Source Sans Pro" panose="020B0503030403020204" pitchFamily="34" charset="0"/>
                <a:hlinkClick r:id="rId5"/>
              </a:rPr>
              <a:t>Page </a:t>
            </a:r>
            <a:r>
              <a:rPr lang="en-US" sz="2800" dirty="0" err="1" smtClean="0">
                <a:solidFill>
                  <a:srgbClr val="007140"/>
                </a:solidFill>
                <a:latin typeface="Source Sans Pro" panose="020B0503030403020204" pitchFamily="34" charset="0"/>
                <a:hlinkClick r:id="rId5"/>
              </a:rPr>
              <a:t>d'accueil</a:t>
            </a:r>
            <a:r>
              <a:rPr lang="en-US" sz="2800" dirty="0" smtClean="0">
                <a:solidFill>
                  <a:srgbClr val="007140"/>
                </a:solidFill>
                <a:latin typeface="Source Sans Pro" panose="020B0503030403020204" pitchFamily="34" charset="0"/>
                <a:hlinkClick r:id="rId5"/>
              </a:rPr>
              <a:t> - </a:t>
            </a:r>
            <a:r>
              <a:rPr lang="en-US" sz="2800" dirty="0" err="1" smtClean="0">
                <a:solidFill>
                  <a:srgbClr val="007140"/>
                </a:solidFill>
                <a:latin typeface="Source Sans Pro" panose="020B0503030403020204" pitchFamily="34" charset="0"/>
                <a:hlinkClick r:id="rId5"/>
              </a:rPr>
              <a:t>Copro</a:t>
            </a:r>
            <a:r>
              <a:rPr lang="en-US" sz="2800" dirty="0" smtClean="0">
                <a:solidFill>
                  <a:srgbClr val="007140"/>
                </a:solidFill>
                <a:latin typeface="Source Sans Pro" panose="020B0503030403020204" pitchFamily="34" charset="0"/>
                <a:hlinkClick r:id="rId5"/>
              </a:rPr>
              <a:t> Extranet</a:t>
            </a:r>
            <a:endParaRPr lang="en-US" sz="2800" dirty="0">
              <a:solidFill>
                <a:srgbClr val="007140"/>
              </a:solidFill>
              <a:latin typeface="Source Sans Pro" panose="020B0503030403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723518" y="2002348"/>
            <a:ext cx="3773150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 err="1" smtClean="0">
                <a:solidFill>
                  <a:srgbClr val="5AB67D"/>
                </a:solidFill>
                <a:latin typeface="Source Sans Pro"/>
              </a:rPr>
              <a:t>Libre</a:t>
            </a:r>
            <a:r>
              <a:rPr lang="en-US" b="1" dirty="0" smtClean="0">
                <a:solidFill>
                  <a:srgbClr val="5AB67D"/>
                </a:solidFill>
                <a:latin typeface="Source Sans Pro"/>
              </a:rPr>
              <a:t> à </a:t>
            </a:r>
            <a:r>
              <a:rPr lang="en-US" b="1" dirty="0" err="1" smtClean="0">
                <a:solidFill>
                  <a:srgbClr val="5AB67D"/>
                </a:solidFill>
                <a:latin typeface="Source Sans Pro"/>
              </a:rPr>
              <a:t>tous</a:t>
            </a:r>
            <a:r>
              <a:rPr lang="en-US" b="1" dirty="0" smtClean="0">
                <a:solidFill>
                  <a:srgbClr val="5AB67D"/>
                </a:solidFill>
                <a:latin typeface="Source Sans Pro"/>
              </a:rPr>
              <a:t> et </a:t>
            </a:r>
            <a:r>
              <a:rPr lang="en-US" b="1" dirty="0" err="1" smtClean="0">
                <a:solidFill>
                  <a:srgbClr val="5AB67D"/>
                </a:solidFill>
                <a:latin typeface="Source Sans Pro"/>
              </a:rPr>
              <a:t>entièrement</a:t>
            </a:r>
            <a:r>
              <a:rPr lang="en-US" b="1" dirty="0" smtClean="0">
                <a:solidFill>
                  <a:srgbClr val="5AB67D"/>
                </a:solidFill>
                <a:latin typeface="Source Sans Pro"/>
              </a:rPr>
              <a:t> </a:t>
            </a:r>
            <a:r>
              <a:rPr lang="en-US" b="1" dirty="0" err="1" smtClean="0">
                <a:solidFill>
                  <a:srgbClr val="5AB67D"/>
                </a:solidFill>
                <a:latin typeface="Source Sans Pro"/>
              </a:rPr>
              <a:t>gratuit</a:t>
            </a:r>
            <a:endParaRPr lang="en-US" b="1" dirty="0">
              <a:solidFill>
                <a:srgbClr val="5AB67D"/>
              </a:solidFill>
              <a:latin typeface="Source Sans Pr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723519" y="2466052"/>
            <a:ext cx="3773149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 err="1" smtClean="0">
                <a:solidFill>
                  <a:srgbClr val="5AB67D"/>
                </a:solidFill>
                <a:latin typeface="Source Sans Pro"/>
              </a:rPr>
              <a:t>Contrôle</a:t>
            </a:r>
            <a:r>
              <a:rPr lang="en-US" b="1" dirty="0" smtClean="0">
                <a:solidFill>
                  <a:srgbClr val="5AB67D"/>
                </a:solidFill>
                <a:latin typeface="Source Sans Pro"/>
              </a:rPr>
              <a:t> de la certification </a:t>
            </a:r>
            <a:r>
              <a:rPr lang="en-US" b="1" dirty="0" err="1" smtClean="0">
                <a:solidFill>
                  <a:srgbClr val="5AB67D"/>
                </a:solidFill>
                <a:latin typeface="Source Sans Pro"/>
              </a:rPr>
              <a:t>volontaire</a:t>
            </a:r>
            <a:endParaRPr lang="en-US" b="1" dirty="0">
              <a:solidFill>
                <a:srgbClr val="5AB67D"/>
              </a:solidFill>
              <a:latin typeface="Source Sans Pr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8" name="Image 17" descr="COPRO-cmyk.png"/>
          <p:cNvPicPr>
            <a:picLocks noChangeAspect="1"/>
          </p:cNvPicPr>
          <p:nvPr/>
        </p:nvPicPr>
        <p:blipFill>
          <a:blip r:embed="rId6" cstate="print">
            <a:alphaModFix amt="4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90698" y="629625"/>
            <a:ext cx="796138" cy="96827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733836" y="3370050"/>
            <a:ext cx="4378467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rgbClr val="5AB67D"/>
                </a:solidFill>
                <a:latin typeface="Source Sans Pro"/>
              </a:rPr>
              <a:t>Application </a:t>
            </a:r>
            <a:r>
              <a:rPr lang="en-US" b="1" dirty="0" err="1" smtClean="0">
                <a:solidFill>
                  <a:srgbClr val="5AB67D"/>
                </a:solidFill>
                <a:latin typeface="Source Sans Pro"/>
              </a:rPr>
              <a:t>préconisée</a:t>
            </a:r>
            <a:endParaRPr lang="en-US" b="1" dirty="0">
              <a:solidFill>
                <a:srgbClr val="5AB67D"/>
              </a:solidFill>
              <a:latin typeface="Source Sans Pr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33836" y="2935384"/>
            <a:ext cx="2752677" cy="4524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 smtClean="0">
                <a:solidFill>
                  <a:srgbClr val="5AB67D"/>
                </a:solidFill>
                <a:latin typeface="Source Sans Pro"/>
              </a:rPr>
              <a:t>Prescriptions de </a:t>
            </a:r>
            <a:r>
              <a:rPr lang="en-US" b="1" dirty="0" err="1" smtClean="0">
                <a:solidFill>
                  <a:srgbClr val="5AB67D"/>
                </a:solidFill>
                <a:latin typeface="Source Sans Pro"/>
              </a:rPr>
              <a:t>référence</a:t>
            </a:r>
            <a:endParaRPr lang="en-US" b="1" dirty="0">
              <a:solidFill>
                <a:srgbClr val="5AB67D"/>
              </a:solidFill>
              <a:latin typeface="Source Sans Pro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1568" y="1108601"/>
            <a:ext cx="27400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006600"/>
              </a:buClr>
              <a:buFont typeface="Wingdings" panose="05000000000000000000" pitchFamily="2" charset="2"/>
              <a:buChar char="ð"/>
            </a:pPr>
            <a:r>
              <a:rPr lang="nl-BE" dirty="0">
                <a:solidFill>
                  <a:srgbClr val="0070C0"/>
                </a:solidFill>
                <a:latin typeface="Source Sans Pro" panose="020B0503030403020204"/>
              </a:rPr>
              <a:t>extranet.copro.eu</a:t>
            </a:r>
          </a:p>
          <a:p>
            <a:pPr>
              <a:buClr>
                <a:srgbClr val="006600"/>
              </a:buClr>
              <a:buFont typeface="Wingdings" panose="05000000000000000000" pitchFamily="2" charset="2"/>
              <a:buChar char="ð"/>
            </a:pPr>
            <a:r>
              <a:rPr lang="nl-BE" dirty="0">
                <a:solidFill>
                  <a:srgbClr val="0070C0"/>
                </a:solidFill>
              </a:rPr>
              <a:t>copro.eu</a:t>
            </a:r>
            <a:endParaRPr lang="fr-BE" dirty="0">
              <a:solidFill>
                <a:srgbClr val="0070C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268777" y="2090452"/>
            <a:ext cx="276224" cy="276224"/>
            <a:chOff x="1460006" y="1642203"/>
            <a:chExt cx="479425" cy="479425"/>
          </a:xfrm>
        </p:grpSpPr>
        <p:sp>
          <p:nvSpPr>
            <p:cNvPr id="32" name="Oval 8"/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noFill/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"/>
            <p:cNvSpPr>
              <a:spLocks/>
            </p:cNvSpPr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noFill/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268777" y="2554156"/>
            <a:ext cx="276224" cy="276224"/>
            <a:chOff x="1460006" y="1642203"/>
            <a:chExt cx="479425" cy="479425"/>
          </a:xfrm>
        </p:grpSpPr>
        <p:sp>
          <p:nvSpPr>
            <p:cNvPr id="44" name="Oval 8"/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noFill/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noFill/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79095" y="3010192"/>
            <a:ext cx="276224" cy="276224"/>
            <a:chOff x="1460006" y="1642203"/>
            <a:chExt cx="479425" cy="479425"/>
          </a:xfrm>
        </p:grpSpPr>
        <p:sp>
          <p:nvSpPr>
            <p:cNvPr id="47" name="Oval 8"/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noFill/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"/>
            <p:cNvSpPr>
              <a:spLocks/>
            </p:cNvSpPr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noFill/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6282516" y="3494984"/>
            <a:ext cx="276224" cy="276224"/>
            <a:chOff x="1460006" y="1642203"/>
            <a:chExt cx="479425" cy="479425"/>
          </a:xfrm>
        </p:grpSpPr>
        <p:sp>
          <p:nvSpPr>
            <p:cNvPr id="50" name="Oval 8"/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noFill/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"/>
            <p:cNvSpPr>
              <a:spLocks/>
            </p:cNvSpPr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noFill/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59571" y="4065598"/>
            <a:ext cx="5858262" cy="479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20809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9" grpId="0"/>
      <p:bldP spid="31" grpId="0"/>
      <p:bldP spid="39" grpId="0"/>
      <p:bldP spid="40" grpId="0"/>
      <p:bldP spid="28" grpId="0"/>
      <p:bldP spid="30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  6" descr="Info385a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0" y="4069492"/>
            <a:ext cx="12192000" cy="1491049"/>
          </a:xfrm>
          <a:prstGeom prst="rect">
            <a:avLst/>
          </a:prstGeom>
          <a:solidFill>
            <a:schemeClr val="dk1">
              <a:alpha val="4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071486"/>
            <a:ext cx="126999" cy="1489055"/>
          </a:xfrm>
          <a:prstGeom prst="rect">
            <a:avLst/>
          </a:prstGeom>
          <a:solidFill>
            <a:srgbClr val="0EC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6014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925" y="4335860"/>
            <a:ext cx="5736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Merci !</a:t>
            </a:r>
            <a:endParaRPr lang="en-US" sz="4000" b="1" dirty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925" y="5017726"/>
            <a:ext cx="4271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Bernard Cornet</a:t>
            </a:r>
          </a:p>
          <a:p>
            <a:r>
              <a:rPr lang="en-US" sz="1600" dirty="0">
                <a:solidFill>
                  <a:schemeClr val="bg1"/>
                </a:solidFill>
                <a:latin typeface="Source Sans Pro Light" panose="020B0403030403020204" pitchFamily="34" charset="0"/>
              </a:rPr>
              <a:t>06/06/2017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60100" y="162834"/>
            <a:ext cx="1553068" cy="18888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134850" y="4069492"/>
            <a:ext cx="114300" cy="1491048"/>
          </a:xfrm>
          <a:prstGeom prst="rect">
            <a:avLst/>
          </a:prstGeom>
          <a:solidFill>
            <a:srgbClr val="0EC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60141"/>
              </a:solidFill>
            </a:endParaRPr>
          </a:p>
        </p:txBody>
      </p:sp>
      <p:pic>
        <p:nvPicPr>
          <p:cNvPr id="2" name="Image 1" descr="DesignSoCOM.png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23903" y="5760065"/>
            <a:ext cx="312420" cy="100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0444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0" y="707502"/>
            <a:ext cx="75501" cy="861240"/>
          </a:xfrm>
          <a:prstGeom prst="rect">
            <a:avLst/>
          </a:prstGeom>
          <a:solidFill>
            <a:srgbClr val="0EC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4C74"/>
              </a:solidFill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560327" y="700320"/>
            <a:ext cx="3652887" cy="487313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5AB67D"/>
                </a:solidFill>
                <a:latin typeface="Source Sans Pro" panose="020B0503030403020204" pitchFamily="34" charset="0"/>
              </a:rPr>
              <a:t>Table des </a:t>
            </a:r>
            <a:r>
              <a:rPr lang="en-US" sz="2800" b="1" dirty="0" err="1">
                <a:solidFill>
                  <a:srgbClr val="5AB67D"/>
                </a:solidFill>
                <a:latin typeface="Source Sans Pro" panose="020B0503030403020204" pitchFamily="34" charset="0"/>
              </a:rPr>
              <a:t>matières</a:t>
            </a:r>
            <a:endParaRPr lang="en-US" sz="2800" b="1" dirty="0">
              <a:solidFill>
                <a:srgbClr val="5AB67D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20" name="Image 19" descr="COPRO-cmyk.png"/>
          <p:cNvPicPr>
            <a:picLocks noChangeAspect="1"/>
          </p:cNvPicPr>
          <p:nvPr/>
        </p:nvPicPr>
        <p:blipFill>
          <a:blip r:embed="rId2" cstate="print">
            <a:alphaModFix amt="4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90698" y="629625"/>
            <a:ext cx="796138" cy="968276"/>
          </a:xfrm>
          <a:prstGeom prst="rect">
            <a:avLst/>
          </a:prstGeom>
        </p:spPr>
      </p:pic>
      <p:grpSp>
        <p:nvGrpSpPr>
          <p:cNvPr id="3" name="Grouper 2"/>
          <p:cNvGrpSpPr/>
          <p:nvPr/>
        </p:nvGrpSpPr>
        <p:grpSpPr>
          <a:xfrm>
            <a:off x="1522888" y="1701384"/>
            <a:ext cx="8478875" cy="1346761"/>
            <a:chOff x="2796517" y="1769595"/>
            <a:chExt cx="8478875" cy="1346761"/>
          </a:xfrm>
        </p:grpSpPr>
        <p:sp>
          <p:nvSpPr>
            <p:cNvPr id="100" name="Rounded Rectangle 99"/>
            <p:cNvSpPr/>
            <p:nvPr/>
          </p:nvSpPr>
          <p:spPr>
            <a:xfrm>
              <a:off x="2796517" y="1769595"/>
              <a:ext cx="1346761" cy="1346761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777958" y="1838528"/>
              <a:ext cx="6497434" cy="1212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b="1" dirty="0" smtClean="0">
                  <a:solidFill>
                    <a:srgbClr val="007140"/>
                  </a:solidFill>
                  <a:latin typeface="Source Sans Pro" panose="020B0503030403020204" pitchFamily="34" charset="0"/>
                </a:rPr>
                <a:t>COPRO</a:t>
              </a:r>
              <a:endParaRPr lang="en-US" sz="2000" b="1" dirty="0">
                <a:solidFill>
                  <a:srgbClr val="007140"/>
                </a:solidFill>
                <a:latin typeface="Source Sans Pro" panose="020B0503030403020204" pitchFamily="34" charset="0"/>
              </a:endParaRPr>
            </a:p>
            <a:p>
              <a:pPr marL="171450" indent="-171450">
                <a:lnSpc>
                  <a:spcPct val="130000"/>
                </a:lnSpc>
                <a:buFont typeface="Arial"/>
                <a:buChar char="•"/>
              </a:pPr>
              <a:r>
                <a:rPr lang="en-US" dirty="0" smtClean="0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Vision et </a:t>
              </a:r>
              <a:r>
                <a:rPr lang="en-US" dirty="0" err="1" smtClean="0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Création</a:t>
              </a:r>
              <a:endParaRPr lang="en-US" dirty="0">
                <a:solidFill>
                  <a:srgbClr val="5C595B"/>
                </a:solidFill>
                <a:latin typeface="Source Sans Pro Light" panose="020B0403030403020204" pitchFamily="34" charset="0"/>
              </a:endParaRPr>
            </a:p>
            <a:p>
              <a:pPr marL="171450" indent="-171450">
                <a:lnSpc>
                  <a:spcPct val="130000"/>
                </a:lnSpc>
                <a:buFont typeface="Arial"/>
                <a:buChar char="•"/>
              </a:pPr>
              <a:r>
                <a:rPr lang="en-US" dirty="0" err="1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Indépendance</a:t>
              </a:r>
              <a:r>
                <a:rPr lang="en-US" dirty="0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 et </a:t>
              </a:r>
              <a:r>
                <a:rPr lang="en-US" dirty="0" err="1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Impartialité</a:t>
              </a:r>
              <a:endParaRPr lang="en-US" dirty="0">
                <a:solidFill>
                  <a:srgbClr val="5C595B"/>
                </a:solidFill>
                <a:latin typeface="Source Sans Pro Light" panose="020B0403030403020204" pitchFamily="34" charset="0"/>
              </a:endParaRPr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00682" y="1993930"/>
              <a:ext cx="738429" cy="898090"/>
            </a:xfrm>
            <a:prstGeom prst="rect">
              <a:avLst/>
            </a:prstGeom>
          </p:spPr>
        </p:pic>
      </p:grpSp>
      <p:grpSp>
        <p:nvGrpSpPr>
          <p:cNvPr id="4" name="Grouper 3"/>
          <p:cNvGrpSpPr/>
          <p:nvPr/>
        </p:nvGrpSpPr>
        <p:grpSpPr>
          <a:xfrm>
            <a:off x="1522887" y="3234525"/>
            <a:ext cx="8250274" cy="2332946"/>
            <a:chOff x="2998916" y="3321209"/>
            <a:chExt cx="7304651" cy="2332946"/>
          </a:xfrm>
        </p:grpSpPr>
        <p:sp>
          <p:nvSpPr>
            <p:cNvPr id="90" name="Rounded Rectangle 89"/>
            <p:cNvSpPr/>
            <p:nvPr/>
          </p:nvSpPr>
          <p:spPr>
            <a:xfrm>
              <a:off x="2998916" y="3507020"/>
              <a:ext cx="1192400" cy="1346761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777955" y="3321209"/>
              <a:ext cx="5525612" cy="23329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b="1" dirty="0" err="1">
                  <a:solidFill>
                    <a:srgbClr val="007140"/>
                  </a:solidFill>
                  <a:latin typeface="Source Sans Pro" panose="020B0503030403020204" pitchFamily="34" charset="0"/>
                </a:rPr>
                <a:t>Systèmes</a:t>
              </a:r>
              <a:r>
                <a:rPr lang="en-US" sz="2000" b="1" dirty="0">
                  <a:solidFill>
                    <a:srgbClr val="007140"/>
                  </a:solidFill>
                  <a:latin typeface="Source Sans Pro" panose="020B0503030403020204" pitchFamily="34" charset="0"/>
                </a:rPr>
                <a:t> de </a:t>
              </a:r>
              <a:r>
                <a:rPr lang="en-US" sz="2000" b="1" dirty="0" err="1">
                  <a:solidFill>
                    <a:srgbClr val="007140"/>
                  </a:solidFill>
                  <a:latin typeface="Source Sans Pro" panose="020B0503030403020204" pitchFamily="34" charset="0"/>
                </a:rPr>
                <a:t>contrôle</a:t>
              </a:r>
              <a:r>
                <a:rPr lang="en-US" sz="2000" b="1" dirty="0">
                  <a:solidFill>
                    <a:srgbClr val="007140"/>
                  </a:solidFill>
                  <a:latin typeface="Source Sans Pro" panose="020B0503030403020204" pitchFamily="34" charset="0"/>
                </a:rPr>
                <a:t> de la </a:t>
              </a:r>
              <a:r>
                <a:rPr lang="en-US" sz="2000" b="1" dirty="0" err="1" smtClean="0">
                  <a:solidFill>
                    <a:srgbClr val="007140"/>
                  </a:solidFill>
                  <a:latin typeface="Source Sans Pro" panose="020B0503030403020204" pitchFamily="34" charset="0"/>
                </a:rPr>
                <a:t>Qualité</a:t>
              </a:r>
              <a:r>
                <a:rPr lang="en-US" sz="2000" b="1" dirty="0" smtClean="0">
                  <a:solidFill>
                    <a:srgbClr val="007140"/>
                  </a:solidFill>
                  <a:latin typeface="Source Sans Pro" panose="020B0503030403020204" pitchFamily="34" charset="0"/>
                </a:rPr>
                <a:t> (hors certification)</a:t>
              </a:r>
              <a:endParaRPr lang="en-US" sz="2000" b="1" dirty="0">
                <a:solidFill>
                  <a:srgbClr val="007140"/>
                </a:solidFill>
                <a:latin typeface="Source Sans Pro" panose="020B0503030403020204" pitchFamily="34" charset="0"/>
              </a:endParaRPr>
            </a:p>
            <a:p>
              <a:pPr marL="171450" indent="-171450">
                <a:lnSpc>
                  <a:spcPct val="130000"/>
                </a:lnSpc>
                <a:buFont typeface="Arial"/>
                <a:buChar char="•"/>
              </a:pPr>
              <a:r>
                <a:rPr lang="en-US" dirty="0" err="1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Réception</a:t>
              </a:r>
              <a:r>
                <a:rPr lang="en-US" dirty="0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 par lots</a:t>
              </a:r>
            </a:p>
            <a:p>
              <a:pPr marL="171450" indent="-171450">
                <a:lnSpc>
                  <a:spcPct val="130000"/>
                </a:lnSpc>
                <a:buFont typeface="Arial"/>
                <a:buChar char="•"/>
              </a:pPr>
              <a:r>
                <a:rPr lang="en-US" dirty="0" err="1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Contrôle</a:t>
              </a:r>
              <a:r>
                <a:rPr lang="en-US" dirty="0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dirty="0" err="1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renforcé</a:t>
              </a:r>
              <a:r>
                <a:rPr lang="en-US" dirty="0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 de la production</a:t>
              </a:r>
            </a:p>
            <a:p>
              <a:pPr marL="171450" indent="-171450">
                <a:lnSpc>
                  <a:spcPct val="130000"/>
                </a:lnSpc>
                <a:buFont typeface="Arial"/>
                <a:buChar char="•"/>
              </a:pPr>
              <a:r>
                <a:rPr lang="en-US" dirty="0" smtClean="0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Certification </a:t>
              </a:r>
              <a:r>
                <a:rPr lang="en-US" dirty="0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de </a:t>
              </a:r>
              <a:r>
                <a:rPr lang="en-US" dirty="0" err="1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l’exécution</a:t>
              </a:r>
              <a:endParaRPr lang="en-US" dirty="0">
                <a:solidFill>
                  <a:srgbClr val="5C595B"/>
                </a:solidFill>
                <a:latin typeface="Source Sans Pro Light" panose="020B0403030403020204" pitchFamily="34" charset="0"/>
              </a:endParaRPr>
            </a:p>
            <a:p>
              <a:pPr marL="171450" indent="-171450">
                <a:lnSpc>
                  <a:spcPct val="130000"/>
                </a:lnSpc>
                <a:buFont typeface="Arial"/>
                <a:buChar char="•"/>
              </a:pPr>
              <a:r>
                <a:rPr lang="en-US" dirty="0" err="1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Vers</a:t>
              </a:r>
              <a:r>
                <a:rPr lang="en-US" dirty="0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dirty="0" err="1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d’autres</a:t>
              </a:r>
              <a:r>
                <a:rPr lang="en-US" dirty="0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 champs </a:t>
              </a:r>
              <a:r>
                <a:rPr lang="en-US" dirty="0" err="1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d’intervention</a:t>
              </a:r>
              <a:r>
                <a:rPr lang="en-US" dirty="0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 </a:t>
              </a:r>
            </a:p>
          </p:txBody>
        </p:sp>
        <p:sp>
          <p:nvSpPr>
            <p:cNvPr id="23" name="Shape 2550"/>
            <p:cNvSpPr/>
            <p:nvPr/>
          </p:nvSpPr>
          <p:spPr>
            <a:xfrm>
              <a:off x="3294532" y="3896683"/>
              <a:ext cx="627480" cy="567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09" y="7364"/>
                  </a:moveTo>
                  <a:cubicBezTo>
                    <a:pt x="20838" y="7364"/>
                    <a:pt x="20618" y="7584"/>
                    <a:pt x="20618" y="7855"/>
                  </a:cubicBezTo>
                  <a:lnTo>
                    <a:pt x="20618" y="18655"/>
                  </a:lnTo>
                  <a:cubicBezTo>
                    <a:pt x="20618" y="19739"/>
                    <a:pt x="19739" y="20618"/>
                    <a:pt x="18655" y="20618"/>
                  </a:cubicBezTo>
                  <a:lnTo>
                    <a:pt x="2945" y="20618"/>
                  </a:lnTo>
                  <a:cubicBezTo>
                    <a:pt x="1861" y="20618"/>
                    <a:pt x="982" y="19739"/>
                    <a:pt x="982" y="18655"/>
                  </a:cubicBezTo>
                  <a:lnTo>
                    <a:pt x="982" y="2945"/>
                  </a:lnTo>
                  <a:cubicBezTo>
                    <a:pt x="982" y="1861"/>
                    <a:pt x="1861" y="982"/>
                    <a:pt x="2945" y="982"/>
                  </a:cubicBezTo>
                  <a:lnTo>
                    <a:pt x="13745" y="982"/>
                  </a:lnTo>
                  <a:cubicBezTo>
                    <a:pt x="14017" y="982"/>
                    <a:pt x="14236" y="762"/>
                    <a:pt x="14236" y="491"/>
                  </a:cubicBezTo>
                  <a:cubicBezTo>
                    <a:pt x="14236" y="220"/>
                    <a:pt x="14017" y="0"/>
                    <a:pt x="13745" y="0"/>
                  </a:cubicBezTo>
                  <a:lnTo>
                    <a:pt x="2945" y="0"/>
                  </a:lnTo>
                  <a:cubicBezTo>
                    <a:pt x="1318" y="0"/>
                    <a:pt x="0" y="1319"/>
                    <a:pt x="0" y="2945"/>
                  </a:cubicBezTo>
                  <a:lnTo>
                    <a:pt x="0" y="18655"/>
                  </a:lnTo>
                  <a:cubicBezTo>
                    <a:pt x="0" y="20282"/>
                    <a:pt x="1318" y="21600"/>
                    <a:pt x="2945" y="21600"/>
                  </a:cubicBezTo>
                  <a:lnTo>
                    <a:pt x="18655" y="21600"/>
                  </a:lnTo>
                  <a:cubicBezTo>
                    <a:pt x="20282" y="21600"/>
                    <a:pt x="21600" y="20282"/>
                    <a:pt x="21600" y="18655"/>
                  </a:cubicBezTo>
                  <a:lnTo>
                    <a:pt x="21600" y="7855"/>
                  </a:lnTo>
                  <a:cubicBezTo>
                    <a:pt x="21600" y="7584"/>
                    <a:pt x="21380" y="7364"/>
                    <a:pt x="21109" y="7364"/>
                  </a:cubicBezTo>
                  <a:moveTo>
                    <a:pt x="7006" y="12764"/>
                  </a:moveTo>
                  <a:lnTo>
                    <a:pt x="8836" y="12764"/>
                  </a:lnTo>
                  <a:lnTo>
                    <a:pt x="8836" y="14594"/>
                  </a:lnTo>
                  <a:lnTo>
                    <a:pt x="6627" y="14973"/>
                  </a:lnTo>
                  <a:cubicBezTo>
                    <a:pt x="6627" y="14973"/>
                    <a:pt x="7006" y="12764"/>
                    <a:pt x="7006" y="12764"/>
                  </a:cubicBezTo>
                  <a:close/>
                  <a:moveTo>
                    <a:pt x="16775" y="2742"/>
                  </a:moveTo>
                  <a:lnTo>
                    <a:pt x="18858" y="4825"/>
                  </a:lnTo>
                  <a:lnTo>
                    <a:pt x="9818" y="13865"/>
                  </a:lnTo>
                  <a:lnTo>
                    <a:pt x="9818" y="11782"/>
                  </a:lnTo>
                  <a:lnTo>
                    <a:pt x="7736" y="11782"/>
                  </a:lnTo>
                  <a:cubicBezTo>
                    <a:pt x="7736" y="11782"/>
                    <a:pt x="16775" y="2742"/>
                    <a:pt x="16775" y="2742"/>
                  </a:cubicBezTo>
                  <a:close/>
                  <a:moveTo>
                    <a:pt x="18104" y="1414"/>
                  </a:moveTo>
                  <a:cubicBezTo>
                    <a:pt x="18371" y="1147"/>
                    <a:pt x="18739" y="982"/>
                    <a:pt x="19145" y="982"/>
                  </a:cubicBezTo>
                  <a:cubicBezTo>
                    <a:pt x="19959" y="982"/>
                    <a:pt x="20618" y="1642"/>
                    <a:pt x="20618" y="2455"/>
                  </a:cubicBezTo>
                  <a:cubicBezTo>
                    <a:pt x="20618" y="2861"/>
                    <a:pt x="20453" y="3230"/>
                    <a:pt x="20187" y="3496"/>
                  </a:cubicBezTo>
                  <a:lnTo>
                    <a:pt x="19552" y="4131"/>
                  </a:lnTo>
                  <a:lnTo>
                    <a:pt x="17469" y="2048"/>
                  </a:lnTo>
                  <a:cubicBezTo>
                    <a:pt x="17469" y="2048"/>
                    <a:pt x="18104" y="1414"/>
                    <a:pt x="18104" y="1414"/>
                  </a:cubicBezTo>
                  <a:close/>
                  <a:moveTo>
                    <a:pt x="5400" y="16200"/>
                  </a:moveTo>
                  <a:lnTo>
                    <a:pt x="9590" y="15481"/>
                  </a:lnTo>
                  <a:lnTo>
                    <a:pt x="20881" y="4190"/>
                  </a:lnTo>
                  <a:cubicBezTo>
                    <a:pt x="21325" y="3746"/>
                    <a:pt x="21600" y="3133"/>
                    <a:pt x="21600" y="2455"/>
                  </a:cubicBezTo>
                  <a:cubicBezTo>
                    <a:pt x="21600" y="1099"/>
                    <a:pt x="20501" y="0"/>
                    <a:pt x="19145" y="0"/>
                  </a:cubicBezTo>
                  <a:cubicBezTo>
                    <a:pt x="18468" y="0"/>
                    <a:pt x="17854" y="275"/>
                    <a:pt x="17410" y="719"/>
                  </a:cubicBezTo>
                  <a:lnTo>
                    <a:pt x="6119" y="12010"/>
                  </a:lnTo>
                  <a:cubicBezTo>
                    <a:pt x="6119" y="12010"/>
                    <a:pt x="5400" y="16200"/>
                    <a:pt x="5400" y="1620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5" name="Grouper 4"/>
          <p:cNvGrpSpPr/>
          <p:nvPr/>
        </p:nvGrpSpPr>
        <p:grpSpPr>
          <a:xfrm>
            <a:off x="1522888" y="5221879"/>
            <a:ext cx="9667810" cy="1346761"/>
            <a:chOff x="2796517" y="5119730"/>
            <a:chExt cx="7638052" cy="1346761"/>
          </a:xfrm>
        </p:grpSpPr>
        <p:sp>
          <p:nvSpPr>
            <p:cNvPr id="105" name="Rounded Rectangle 104"/>
            <p:cNvSpPr/>
            <p:nvPr/>
          </p:nvSpPr>
          <p:spPr>
            <a:xfrm>
              <a:off x="2796517" y="5119730"/>
              <a:ext cx="1064008" cy="1346761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7E9B9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434090" y="5271039"/>
              <a:ext cx="6000479" cy="852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b="1" dirty="0">
                  <a:solidFill>
                    <a:srgbClr val="007140"/>
                  </a:solidFill>
                  <a:latin typeface="Source Sans Pro" panose="020B0503030403020204" pitchFamily="34" charset="0"/>
                </a:rPr>
                <a:t>Extranet</a:t>
              </a:r>
            </a:p>
            <a:p>
              <a:pPr marL="174625" indent="-174625">
                <a:lnSpc>
                  <a:spcPct val="130000"/>
                </a:lnSpc>
                <a:buFont typeface="Arial"/>
                <a:buChar char="•"/>
              </a:pPr>
              <a:r>
                <a:rPr lang="en-US" dirty="0" err="1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Répertoire</a:t>
              </a:r>
              <a:r>
                <a:rPr lang="en-US" dirty="0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 de fiches techniques de </a:t>
              </a:r>
              <a:r>
                <a:rPr lang="en-US" dirty="0" err="1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produits</a:t>
              </a:r>
              <a:r>
                <a:rPr lang="en-US" dirty="0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dirty="0" err="1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certifiés</a:t>
              </a:r>
              <a:r>
                <a:rPr lang="en-US" dirty="0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 par COPRO</a:t>
              </a:r>
            </a:p>
          </p:txBody>
        </p:sp>
        <p:sp>
          <p:nvSpPr>
            <p:cNvPr id="24" name="Shape 2646"/>
            <p:cNvSpPr/>
            <p:nvPr/>
          </p:nvSpPr>
          <p:spPr>
            <a:xfrm>
              <a:off x="3058736" y="5462639"/>
              <a:ext cx="539568" cy="660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4727"/>
                  </a:moveTo>
                  <a:lnTo>
                    <a:pt x="982" y="14727"/>
                  </a:ln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4727"/>
                    <a:pt x="20618" y="14727"/>
                  </a:cubicBezTo>
                  <a:close/>
                  <a:moveTo>
                    <a:pt x="20618" y="16691"/>
                  </a:moveTo>
                  <a:cubicBezTo>
                    <a:pt x="20618" y="17233"/>
                    <a:pt x="20178" y="17673"/>
                    <a:pt x="19636" y="17673"/>
                  </a:cubicBezTo>
                  <a:lnTo>
                    <a:pt x="1964" y="17673"/>
                  </a:lnTo>
                  <a:cubicBezTo>
                    <a:pt x="1422" y="17673"/>
                    <a:pt x="982" y="17233"/>
                    <a:pt x="982" y="16691"/>
                  </a:cubicBezTo>
                  <a:lnTo>
                    <a:pt x="982" y="15709"/>
                  </a:lnTo>
                  <a:lnTo>
                    <a:pt x="20618" y="15709"/>
                  </a:lnTo>
                  <a:cubicBezTo>
                    <a:pt x="20618" y="15709"/>
                    <a:pt x="20618" y="16691"/>
                    <a:pt x="20618" y="16691"/>
                  </a:cubicBezTo>
                  <a:close/>
                  <a:moveTo>
                    <a:pt x="11782" y="20618"/>
                  </a:moveTo>
                  <a:lnTo>
                    <a:pt x="9818" y="20618"/>
                  </a:lnTo>
                  <a:lnTo>
                    <a:pt x="9818" y="18655"/>
                  </a:lnTo>
                  <a:lnTo>
                    <a:pt x="11782" y="18655"/>
                  </a:lnTo>
                  <a:cubicBezTo>
                    <a:pt x="11782" y="18655"/>
                    <a:pt x="11782" y="20618"/>
                    <a:pt x="11782" y="20618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6691"/>
                  </a:lnTo>
                  <a:cubicBezTo>
                    <a:pt x="0" y="17775"/>
                    <a:pt x="879" y="18655"/>
                    <a:pt x="1964" y="18655"/>
                  </a:cubicBezTo>
                  <a:lnTo>
                    <a:pt x="8836" y="18655"/>
                  </a:lnTo>
                  <a:lnTo>
                    <a:pt x="8836" y="20618"/>
                  </a:lnTo>
                  <a:lnTo>
                    <a:pt x="7364" y="20618"/>
                  </a:lnTo>
                  <a:cubicBezTo>
                    <a:pt x="7092" y="20618"/>
                    <a:pt x="6873" y="20838"/>
                    <a:pt x="6873" y="21109"/>
                  </a:cubicBezTo>
                  <a:cubicBezTo>
                    <a:pt x="6873" y="21381"/>
                    <a:pt x="7092" y="21600"/>
                    <a:pt x="7364" y="21600"/>
                  </a:cubicBezTo>
                  <a:lnTo>
                    <a:pt x="14236" y="21600"/>
                  </a:lnTo>
                  <a:cubicBezTo>
                    <a:pt x="14508" y="21600"/>
                    <a:pt x="14727" y="21381"/>
                    <a:pt x="14727" y="21109"/>
                  </a:cubicBezTo>
                  <a:cubicBezTo>
                    <a:pt x="14727" y="20838"/>
                    <a:pt x="14508" y="20618"/>
                    <a:pt x="14236" y="20618"/>
                  </a:cubicBezTo>
                  <a:lnTo>
                    <a:pt x="12764" y="20618"/>
                  </a:lnTo>
                  <a:lnTo>
                    <a:pt x="12764" y="18655"/>
                  </a:lnTo>
                  <a:lnTo>
                    <a:pt x="19636" y="18655"/>
                  </a:lnTo>
                  <a:cubicBezTo>
                    <a:pt x="20721" y="18655"/>
                    <a:pt x="21600" y="17775"/>
                    <a:pt x="21600" y="16691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64096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638" r="-136" b="-5025"/>
          <a:stretch/>
        </p:blipFill>
        <p:spPr>
          <a:xfrm>
            <a:off x="-1" y="1883992"/>
            <a:ext cx="6038645" cy="7061427"/>
          </a:xfrm>
          <a:prstGeom prst="rect">
            <a:avLst/>
          </a:prstGeom>
          <a:effectLst>
            <a:outerShdw blurRad="660400" dist="254000" dir="2700000" algn="tl" rotWithShape="0">
              <a:prstClr val="black">
                <a:alpha val="15000"/>
              </a:prst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0" y="707502"/>
            <a:ext cx="75501" cy="861240"/>
          </a:xfrm>
          <a:prstGeom prst="rect">
            <a:avLst/>
          </a:prstGeom>
          <a:solidFill>
            <a:srgbClr val="0EC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4C74"/>
              </a:solidFill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560327" y="700320"/>
            <a:ext cx="4726807" cy="487313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smtClean="0">
                <a:solidFill>
                  <a:srgbClr val="5AB67D"/>
                </a:solidFill>
                <a:latin typeface="Source Sans Pro" panose="020B0503030403020204" pitchFamily="34" charset="0"/>
              </a:rPr>
              <a:t>COPRO - Vision</a:t>
            </a:r>
            <a:endParaRPr lang="en-US" sz="2800" b="1" dirty="0">
              <a:solidFill>
                <a:srgbClr val="5AB67D"/>
              </a:solidFill>
              <a:latin typeface="Source Sans Pro" panose="020B0503030403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022199" y="2108413"/>
            <a:ext cx="49888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/>
              <a:buChar char="•"/>
            </a:pPr>
            <a:r>
              <a:rPr lang="en-US" sz="2400" b="1" dirty="0" smtClean="0">
                <a:solidFill>
                  <a:srgbClr val="007140"/>
                </a:solidFill>
                <a:latin typeface="Source Sans Pro" panose="020B0503030403020204" pitchFamily="34" charset="0"/>
              </a:rPr>
              <a:t>VISION :</a:t>
            </a:r>
            <a:endParaRPr lang="en-US" sz="2400" b="1" dirty="0">
              <a:solidFill>
                <a:srgbClr val="007140"/>
              </a:solidFill>
              <a:latin typeface="Source Sans Pro" panose="020B0503030403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22201" y="3068521"/>
            <a:ext cx="486453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solidFill>
                  <a:srgbClr val="5C595B"/>
                </a:solidFill>
                <a:latin typeface="Source Sans Pro" panose="020B0503030403020204" pitchFamily="34" charset="0"/>
              </a:rPr>
              <a:t>En </a:t>
            </a:r>
            <a:r>
              <a:rPr lang="en-US" sz="2000" b="1" dirty="0">
                <a:solidFill>
                  <a:srgbClr val="5C595B"/>
                </a:solidFill>
                <a:latin typeface="Source Sans Pro" panose="020B0503030403020204" pitchFamily="34" charset="0"/>
              </a:rPr>
              <a:t>accord avec les </a:t>
            </a:r>
            <a:r>
              <a:rPr lang="en-US" sz="2000" b="1" dirty="0" err="1">
                <a:solidFill>
                  <a:srgbClr val="5C595B"/>
                </a:solidFill>
                <a:latin typeface="Source Sans Pro" panose="020B0503030403020204" pitchFamily="34" charset="0"/>
              </a:rPr>
              <a:t>demandes</a:t>
            </a:r>
            <a:r>
              <a:rPr lang="en-US" sz="2000" b="1" dirty="0">
                <a:solidFill>
                  <a:srgbClr val="5C595B"/>
                </a:solidFill>
                <a:latin typeface="Source Sans Pro" panose="020B0503030403020204" pitchFamily="34" charset="0"/>
              </a:rPr>
              <a:t> du </a:t>
            </a:r>
            <a:r>
              <a:rPr lang="en-US" sz="2000" b="1" dirty="0" err="1" smtClean="0">
                <a:solidFill>
                  <a:srgbClr val="5C595B"/>
                </a:solidFill>
                <a:latin typeface="Source Sans Pro" panose="020B0503030403020204" pitchFamily="34" charset="0"/>
              </a:rPr>
              <a:t>marché</a:t>
            </a:r>
            <a:r>
              <a:rPr lang="en-US" sz="2000" b="1" dirty="0" smtClean="0">
                <a:solidFill>
                  <a:srgbClr val="5C595B"/>
                </a:solidFill>
                <a:latin typeface="Source Sans Pro" panose="020B0503030403020204" pitchFamily="34" charset="0"/>
              </a:rPr>
              <a:t> :</a:t>
            </a:r>
          </a:p>
          <a:p>
            <a:pPr>
              <a:lnSpc>
                <a:spcPct val="150000"/>
              </a:lnSpc>
            </a:pPr>
            <a:r>
              <a:rPr lang="en-US" sz="2000" dirty="0" err="1" smtClean="0">
                <a:solidFill>
                  <a:srgbClr val="5C595B"/>
                </a:solidFill>
                <a:latin typeface="Source Sans Pro Light" panose="020B0403030403020204" pitchFamily="34" charset="0"/>
              </a:rPr>
              <a:t>Organiser</a:t>
            </a:r>
            <a:r>
              <a:rPr lang="en-US" sz="2000" dirty="0">
                <a:solidFill>
                  <a:srgbClr val="5C595B"/>
                </a:solidFill>
                <a:latin typeface="Source Sans Pro Light" panose="020B0403030403020204" pitchFamily="34" charset="0"/>
              </a:rPr>
              <a:t>, </a:t>
            </a:r>
            <a:r>
              <a:rPr lang="en-US" sz="2000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promouvoir</a:t>
            </a:r>
            <a:r>
              <a:rPr lang="en-US" sz="2000" dirty="0">
                <a:solidFill>
                  <a:srgbClr val="5C595B"/>
                </a:solidFill>
                <a:latin typeface="Source Sans Pro Light" panose="020B0403030403020204" pitchFamily="34" charset="0"/>
              </a:rPr>
              <a:t>, </a:t>
            </a:r>
            <a:r>
              <a:rPr lang="en-US" sz="2000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harmoniser</a:t>
            </a:r>
            <a:r>
              <a:rPr lang="en-US" sz="2000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et encourager la </a:t>
            </a:r>
            <a:r>
              <a:rPr lang="en-US" sz="2000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qualité</a:t>
            </a:r>
            <a:r>
              <a:rPr lang="en-US" sz="2000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</a:t>
            </a:r>
            <a:r>
              <a:rPr lang="en-US" sz="2000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dans</a:t>
            </a:r>
            <a:r>
              <a:rPr lang="en-US" sz="2000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le </a:t>
            </a:r>
            <a:r>
              <a:rPr lang="en-US" sz="2000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secteur</a:t>
            </a:r>
            <a:r>
              <a:rPr lang="en-US" sz="2000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de la construction.</a:t>
            </a:r>
          </a:p>
          <a:p>
            <a:pPr>
              <a:lnSpc>
                <a:spcPct val="150000"/>
              </a:lnSpc>
            </a:pPr>
            <a:endParaRPr lang="en-US" sz="1200" dirty="0">
              <a:solidFill>
                <a:srgbClr val="5C595B"/>
              </a:solidFill>
              <a:latin typeface="Source Sans Pro Light" panose="020B0403030403020204" pitchFamily="34" charset="0"/>
            </a:endParaRPr>
          </a:p>
        </p:txBody>
      </p:sp>
      <p:pic>
        <p:nvPicPr>
          <p:cNvPr id="9" name="Image 8" descr="COPRO-cmyk.png"/>
          <p:cNvPicPr>
            <a:picLocks noChangeAspect="1"/>
          </p:cNvPicPr>
          <p:nvPr/>
        </p:nvPicPr>
        <p:blipFill>
          <a:blip r:embed="rId3" cstate="print">
            <a:alphaModFix amt="4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90698" y="629625"/>
            <a:ext cx="796138" cy="96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0704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  9" descr="PHOTO_20161130_073648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715" b="19451"/>
          <a:stretch/>
        </p:blipFill>
        <p:spPr/>
      </p:pic>
      <p:sp>
        <p:nvSpPr>
          <p:cNvPr id="3" name="Rectangle 2"/>
          <p:cNvSpPr/>
          <p:nvPr/>
        </p:nvSpPr>
        <p:spPr>
          <a:xfrm>
            <a:off x="0" y="707502"/>
            <a:ext cx="75501" cy="861240"/>
          </a:xfrm>
          <a:prstGeom prst="rect">
            <a:avLst/>
          </a:prstGeom>
          <a:solidFill>
            <a:srgbClr val="0EC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4C74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60327" y="700320"/>
            <a:ext cx="3652887" cy="487313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>
                <a:solidFill>
                  <a:srgbClr val="5AB67D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Création</a:t>
            </a:r>
            <a:endParaRPr lang="en-US" sz="2800" b="1" dirty="0">
              <a:solidFill>
                <a:srgbClr val="5AB67D"/>
              </a:solidFill>
              <a:latin typeface="Source Sans Pro" panose="020B0503030403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0327" y="1207240"/>
            <a:ext cx="4464679" cy="2616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200" dirty="0">
              <a:solidFill>
                <a:schemeClr val="accent1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83481" y="2761533"/>
            <a:ext cx="8087657" cy="1627587"/>
          </a:xfrm>
          <a:prstGeom prst="rect">
            <a:avLst/>
          </a:prstGeom>
          <a:solidFill>
            <a:schemeClr val="dk1">
              <a:alpha val="4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3"/>
          <p:cNvSpPr txBox="1">
            <a:spLocks/>
          </p:cNvSpPr>
          <p:nvPr/>
        </p:nvSpPr>
        <p:spPr>
          <a:xfrm>
            <a:off x="4354579" y="3085786"/>
            <a:ext cx="7434786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</a:rPr>
              <a:t>“En </a:t>
            </a:r>
            <a:r>
              <a:rPr lang="en-US" sz="240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règle</a:t>
            </a:r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générale</a:t>
            </a:r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</a:rPr>
              <a:t>, les </a:t>
            </a:r>
            <a:r>
              <a:rPr lang="en-US" sz="240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produits</a:t>
            </a:r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</a:rPr>
              <a:t> ne </a:t>
            </a:r>
            <a:r>
              <a:rPr lang="en-US" sz="2400" dirty="0" err="1" smtClean="0">
                <a:solidFill>
                  <a:schemeClr val="bg1"/>
                </a:solidFill>
                <a:latin typeface="Source Sans Pro" panose="020B0503030403020204" pitchFamily="34" charset="0"/>
              </a:rPr>
              <a:t>peuvent</a:t>
            </a:r>
            <a:r>
              <a:rPr lang="en-US" sz="2400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ource Sans Pro" panose="020B0503030403020204" pitchFamily="34" charset="0"/>
              </a:rPr>
              <a:t>être</a:t>
            </a:r>
            <a:r>
              <a:rPr lang="en-US" sz="2400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mis</a:t>
            </a:r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en </a:t>
            </a:r>
            <a:r>
              <a:rPr lang="en-US" sz="2400" dirty="0" err="1" smtClean="0">
                <a:solidFill>
                  <a:schemeClr val="bg1"/>
                </a:solidFill>
                <a:latin typeface="Source Sans Pro" panose="020B0503030403020204" pitchFamily="34" charset="0"/>
              </a:rPr>
              <a:t>œuvre</a:t>
            </a:r>
            <a:r>
              <a:rPr lang="en-US" sz="2400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s’ils</a:t>
            </a:r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n’ont</a:t>
            </a:r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été</a:t>
            </a:r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</a:rPr>
              <a:t>, au </a:t>
            </a:r>
            <a:r>
              <a:rPr lang="en-US" sz="240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préalable</a:t>
            </a:r>
            <a:r>
              <a:rPr lang="en-US" sz="2400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Source Sans Pro" panose="020B0503030403020204" pitchFamily="34" charset="0"/>
              </a:rPr>
              <a:t>réceptionnés</a:t>
            </a:r>
            <a:r>
              <a:rPr lang="en-US" sz="2400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</a:rPr>
              <a:t>par </a:t>
            </a:r>
            <a:r>
              <a:rPr lang="en-US" sz="2400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le </a:t>
            </a:r>
            <a:r>
              <a:rPr lang="en-US" sz="2400" dirty="0" err="1" smtClean="0">
                <a:solidFill>
                  <a:schemeClr val="bg1"/>
                </a:solidFill>
                <a:latin typeface="Source Sans Pro" panose="020B0503030403020204" pitchFamily="34" charset="0"/>
              </a:rPr>
              <a:t>fonctionnaire</a:t>
            </a:r>
            <a:r>
              <a:rPr lang="en-US" sz="2400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ource Sans Pro" panose="020B0503030403020204" pitchFamily="34" charset="0"/>
              </a:rPr>
              <a:t>dirigeant</a:t>
            </a:r>
            <a:r>
              <a:rPr lang="en-US" sz="2400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ou</a:t>
            </a:r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</a:rPr>
              <a:t> son </a:t>
            </a:r>
            <a:r>
              <a:rPr lang="en-US" sz="240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délégué</a:t>
            </a:r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</a:rPr>
              <a:t>.</a:t>
            </a:r>
            <a:r>
              <a:rPr lang="en-US" sz="2400" dirty="0" smtClean="0">
                <a:solidFill>
                  <a:schemeClr val="bg1"/>
                </a:solidFill>
                <a:latin typeface="Source Sans Pro" panose="020B0503030403020204" pitchFamily="34" charset="0"/>
              </a:rPr>
              <a:t>” </a:t>
            </a:r>
            <a:endParaRPr lang="en-US" sz="2400" dirty="0">
              <a:solidFill>
                <a:schemeClr val="bg1"/>
              </a:solidFill>
              <a:latin typeface="Source Sans Pro" panose="020B0503030403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060463" y="2761533"/>
            <a:ext cx="110675" cy="1931413"/>
          </a:xfrm>
          <a:prstGeom prst="rect">
            <a:avLst/>
          </a:prstGeom>
          <a:solidFill>
            <a:srgbClr val="0EC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6014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43840" y="5303266"/>
            <a:ext cx="11545525" cy="81403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Art. 42 de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l’arrêté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royal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établissant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les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règles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générales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d'exécution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des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marchés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publics et des concessions de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travaux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publics (2013)</a:t>
            </a:r>
          </a:p>
        </p:txBody>
      </p:sp>
      <p:pic>
        <p:nvPicPr>
          <p:cNvPr id="12" name="Image 11" descr="COPRO-cmyk.png"/>
          <p:cNvPicPr>
            <a:picLocks noChangeAspect="1"/>
          </p:cNvPicPr>
          <p:nvPr/>
        </p:nvPicPr>
        <p:blipFill>
          <a:blip r:embed="rId3" cstate="print">
            <a:alphaModFix amt="4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90698" y="629625"/>
            <a:ext cx="796138" cy="96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5325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7" grpId="0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space réservé pour une image  9" descr="DSC_0382.JPG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2393" b="42393"/>
          <a:stretch>
            <a:fillRect/>
          </a:stretch>
        </p:blipFill>
        <p:spPr/>
      </p:pic>
      <p:sp>
        <p:nvSpPr>
          <p:cNvPr id="3" name="Rectangle 2"/>
          <p:cNvSpPr/>
          <p:nvPr/>
        </p:nvSpPr>
        <p:spPr>
          <a:xfrm>
            <a:off x="0" y="707502"/>
            <a:ext cx="75501" cy="861240"/>
          </a:xfrm>
          <a:prstGeom prst="rect">
            <a:avLst/>
          </a:prstGeom>
          <a:solidFill>
            <a:srgbClr val="0EC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4C74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60327" y="700320"/>
            <a:ext cx="3652887" cy="487313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>
                <a:solidFill>
                  <a:srgbClr val="5AB67D"/>
                </a:solidFill>
                <a:latin typeface="Source Sans Pro" panose="020B0503030403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Création</a:t>
            </a:r>
            <a:endParaRPr lang="en-US" sz="2800" b="1" dirty="0">
              <a:solidFill>
                <a:srgbClr val="5AB67D"/>
              </a:solidFill>
              <a:latin typeface="Source Sans Pro" panose="020B0503030403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0327" y="1207240"/>
            <a:ext cx="4464679" cy="2616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200" dirty="0">
              <a:solidFill>
                <a:schemeClr val="accent1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44040" y="2641333"/>
            <a:ext cx="10334600" cy="1790885"/>
          </a:xfrm>
          <a:prstGeom prst="rect">
            <a:avLst/>
          </a:prstGeom>
          <a:solidFill>
            <a:schemeClr val="dk1">
              <a:alpha val="4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3"/>
          <p:cNvSpPr txBox="1">
            <a:spLocks/>
          </p:cNvSpPr>
          <p:nvPr/>
        </p:nvSpPr>
        <p:spPr>
          <a:xfrm>
            <a:off x="2185676" y="2776695"/>
            <a:ext cx="9424687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</a:rPr>
              <a:t>“Le </a:t>
            </a:r>
            <a:r>
              <a:rPr lang="en-US" sz="240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pouvoir</a:t>
            </a:r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adjudicateur</a:t>
            </a:r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peut</a:t>
            </a:r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renoncer</a:t>
            </a:r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à</a:t>
            </a:r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</a:rPr>
              <a:t> tout </a:t>
            </a:r>
            <a:r>
              <a:rPr lang="en-US" sz="240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ou</a:t>
            </a:r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partie</a:t>
            </a:r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</a:rPr>
              <a:t> des </a:t>
            </a:r>
            <a:r>
              <a:rPr lang="en-US" sz="240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réceptions</a:t>
            </a:r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</a:rPr>
              <a:t> techniques </a:t>
            </a:r>
            <a:r>
              <a:rPr lang="en-US" sz="240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lorsque</a:t>
            </a:r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l'adjudicataire</a:t>
            </a:r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prouve</a:t>
            </a:r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que</a:t>
            </a:r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</a:rPr>
              <a:t> les </a:t>
            </a:r>
            <a:r>
              <a:rPr lang="en-US" sz="240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produits</a:t>
            </a:r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ont</a:t>
            </a:r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été</a:t>
            </a:r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contrôlés</a:t>
            </a:r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</a:rPr>
              <a:t> par un </a:t>
            </a:r>
            <a:r>
              <a:rPr lang="en-US" sz="240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organisme</a:t>
            </a:r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indépendant</a:t>
            </a:r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lors</a:t>
            </a:r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</a:rPr>
              <a:t> de </a:t>
            </a:r>
            <a:r>
              <a:rPr lang="en-US" sz="240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leur</a:t>
            </a:r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</a:rPr>
              <a:t> production </a:t>
            </a:r>
            <a:r>
              <a:rPr lang="en-US" sz="240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conformément</a:t>
            </a:r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</a:rPr>
              <a:t> aux </a:t>
            </a:r>
            <a:r>
              <a:rPr lang="en-US" sz="240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spécifications</a:t>
            </a:r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</a:rPr>
              <a:t> des documents du </a:t>
            </a:r>
            <a:r>
              <a:rPr lang="en-US" sz="240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marché</a:t>
            </a:r>
            <a:r>
              <a:rPr lang="en-US" sz="2400" dirty="0">
                <a:solidFill>
                  <a:schemeClr val="bg1"/>
                </a:solidFill>
                <a:latin typeface="Source Sans Pro" panose="020B0503030403020204" pitchFamily="34" charset="0"/>
              </a:rPr>
              <a:t>,… »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12085040" y="2641333"/>
            <a:ext cx="93600" cy="1790885"/>
          </a:xfrm>
          <a:prstGeom prst="rect">
            <a:avLst/>
          </a:prstGeom>
          <a:solidFill>
            <a:srgbClr val="0EC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6014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28568" y="5398143"/>
            <a:ext cx="11534862" cy="814033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Art. </a:t>
            </a:r>
            <a:r>
              <a:rPr lang="en-US" dirty="0" smtClean="0">
                <a:solidFill>
                  <a:srgbClr val="5C595B"/>
                </a:solidFill>
                <a:latin typeface="Source Sans Pro Light" panose="020B0403030403020204" pitchFamily="34" charset="0"/>
              </a:rPr>
              <a:t>41 de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l’arrêté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royal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établissant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les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règles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générales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d'exécution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des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marchés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publics et des concessions de </a:t>
            </a:r>
            <a:r>
              <a:rPr lang="en-US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travaux</a:t>
            </a:r>
            <a:r>
              <a:rPr lang="en-US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publics (2013)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200" dirty="0">
              <a:solidFill>
                <a:srgbClr val="5C595B"/>
              </a:solidFill>
              <a:latin typeface="Source Sans Pro Light" panose="020B0403030403020204" pitchFamily="34" charset="0"/>
            </a:endParaRPr>
          </a:p>
        </p:txBody>
      </p:sp>
      <p:pic>
        <p:nvPicPr>
          <p:cNvPr id="12" name="Image 11" descr="COPRO-cmyk.png"/>
          <p:cNvPicPr>
            <a:picLocks noChangeAspect="1"/>
          </p:cNvPicPr>
          <p:nvPr/>
        </p:nvPicPr>
        <p:blipFill>
          <a:blip r:embed="rId3" cstate="print">
            <a:alphaModFix amt="4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90698" y="629625"/>
            <a:ext cx="796138" cy="96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721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animBg="1"/>
      <p:bldP spid="7" grpId="0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0" y="707502"/>
            <a:ext cx="75501" cy="861240"/>
          </a:xfrm>
          <a:prstGeom prst="rect">
            <a:avLst/>
          </a:prstGeom>
          <a:solidFill>
            <a:srgbClr val="0EC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4C74"/>
              </a:solidFill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560327" y="700320"/>
            <a:ext cx="6928486" cy="487313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5AB67D"/>
                </a:solidFill>
                <a:latin typeface="Source Sans Pro" panose="020B0503030403020204" pitchFamily="34" charset="0"/>
              </a:rPr>
              <a:t>COPRO = </a:t>
            </a:r>
            <a:r>
              <a:rPr lang="en-US" sz="2800" b="1" dirty="0" err="1">
                <a:solidFill>
                  <a:srgbClr val="5AB67D"/>
                </a:solidFill>
                <a:latin typeface="Source Sans Pro" panose="020B0503030403020204" pitchFamily="34" charset="0"/>
              </a:rPr>
              <a:t>Indépendance</a:t>
            </a:r>
            <a:r>
              <a:rPr lang="en-US" sz="2800" b="1" dirty="0">
                <a:solidFill>
                  <a:srgbClr val="5AB67D"/>
                </a:solidFill>
                <a:latin typeface="Source Sans Pro" panose="020B0503030403020204" pitchFamily="34" charset="0"/>
              </a:rPr>
              <a:t> et  </a:t>
            </a:r>
            <a:r>
              <a:rPr lang="en-US" sz="2800" b="1" dirty="0" err="1" smtClean="0">
                <a:solidFill>
                  <a:srgbClr val="5AB67D"/>
                </a:solidFill>
                <a:latin typeface="Source Sans Pro" panose="020B0503030403020204" pitchFamily="34" charset="0"/>
              </a:rPr>
              <a:t>Impartialité</a:t>
            </a:r>
            <a:endParaRPr lang="en-US" sz="2800" b="1" dirty="0">
              <a:solidFill>
                <a:srgbClr val="5AB67D"/>
              </a:solidFill>
              <a:latin typeface="Source Sans Pro" panose="020B0503030403020204" pitchFamily="34" charset="0"/>
            </a:endParaRPr>
          </a:p>
        </p:txBody>
      </p:sp>
      <p:sp>
        <p:nvSpPr>
          <p:cNvPr id="51" name="Content Placeholder 2"/>
          <p:cNvSpPr txBox="1">
            <a:spLocks/>
          </p:cNvSpPr>
          <p:nvPr/>
        </p:nvSpPr>
        <p:spPr>
          <a:xfrm>
            <a:off x="560327" y="1207240"/>
            <a:ext cx="4464679" cy="2616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200" dirty="0">
              <a:solidFill>
                <a:schemeClr val="accent1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298738" y="2108584"/>
            <a:ext cx="4988807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rgbClr val="007140"/>
                </a:solidFill>
                <a:latin typeface="Source Sans Pro" panose="020B0503030403020204" pitchFamily="34" charset="0"/>
              </a:rPr>
              <a:t>Organisme</a:t>
            </a:r>
            <a:r>
              <a:rPr lang="en-US" sz="2800" dirty="0">
                <a:solidFill>
                  <a:srgbClr val="007140"/>
                </a:solidFill>
                <a:latin typeface="Source Sans Pro" panose="020B0503030403020204" pitchFamily="34" charset="0"/>
              </a:rPr>
              <a:t> </a:t>
            </a:r>
            <a:r>
              <a:rPr lang="en-US" sz="2800" dirty="0" err="1">
                <a:solidFill>
                  <a:srgbClr val="007140"/>
                </a:solidFill>
                <a:latin typeface="Source Sans Pro" panose="020B0503030403020204" pitchFamily="34" charset="0"/>
              </a:rPr>
              <a:t>indépendant</a:t>
            </a:r>
            <a:r>
              <a:rPr lang="en-US" sz="2800" dirty="0">
                <a:solidFill>
                  <a:srgbClr val="007140"/>
                </a:solidFill>
                <a:latin typeface="Source Sans Pro" panose="020B0503030403020204" pitchFamily="34" charset="0"/>
              </a:rPr>
              <a:t> de </a:t>
            </a:r>
            <a:r>
              <a:rPr lang="en-US" sz="2800" dirty="0" err="1">
                <a:solidFill>
                  <a:srgbClr val="007140"/>
                </a:solidFill>
                <a:latin typeface="Source Sans Pro" panose="020B0503030403020204" pitchFamily="34" charset="0"/>
              </a:rPr>
              <a:t>contrôle</a:t>
            </a:r>
            <a:r>
              <a:rPr lang="en-US" sz="2800" dirty="0">
                <a:solidFill>
                  <a:srgbClr val="007140"/>
                </a:solidFill>
                <a:latin typeface="Source Sans Pro" panose="020B0503030403020204" pitchFamily="34" charset="0"/>
              </a:rPr>
              <a:t> et de certification</a:t>
            </a:r>
          </a:p>
        </p:txBody>
      </p:sp>
      <p:sp>
        <p:nvSpPr>
          <p:cNvPr id="70" name="Rectangle 69"/>
          <p:cNvSpPr/>
          <p:nvPr/>
        </p:nvSpPr>
        <p:spPr>
          <a:xfrm>
            <a:off x="6326159" y="3125729"/>
            <a:ext cx="4864539" cy="660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fondé</a:t>
            </a:r>
            <a:r>
              <a:rPr lang="en-US" sz="1400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sous la </a:t>
            </a:r>
            <a:r>
              <a:rPr lang="en-US" sz="1400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forme</a:t>
            </a:r>
            <a:r>
              <a:rPr lang="en-US" sz="1400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</a:t>
            </a:r>
            <a:r>
              <a:rPr lang="en-US" sz="1400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d’une</a:t>
            </a:r>
            <a:r>
              <a:rPr lang="en-US" sz="1400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ASBL en 1983</a:t>
            </a:r>
          </a:p>
          <a:p>
            <a:pPr>
              <a:lnSpc>
                <a:spcPct val="150000"/>
              </a:lnSpc>
            </a:pPr>
            <a:endParaRPr lang="en-US" sz="1200" dirty="0">
              <a:solidFill>
                <a:srgbClr val="5C595B"/>
              </a:solidFill>
              <a:latin typeface="Source Sans Pro Light" panose="020B0403030403020204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6376646" y="3667461"/>
            <a:ext cx="276224" cy="276224"/>
            <a:chOff x="1460006" y="1642203"/>
            <a:chExt cx="479425" cy="479425"/>
          </a:xfrm>
        </p:grpSpPr>
        <p:sp>
          <p:nvSpPr>
            <p:cNvPr id="72" name="Oval 8"/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noFill/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9"/>
            <p:cNvSpPr>
              <a:spLocks/>
            </p:cNvSpPr>
            <p:nvPr/>
          </p:nvSpPr>
          <p:spPr bwMode="auto">
            <a:xfrm>
              <a:off x="1575894" y="1799366"/>
              <a:ext cx="247650" cy="165100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noFill/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376646" y="4118420"/>
            <a:ext cx="276224" cy="276224"/>
            <a:chOff x="1460006" y="1642203"/>
            <a:chExt cx="479425" cy="479425"/>
          </a:xfrm>
        </p:grpSpPr>
        <p:sp>
          <p:nvSpPr>
            <p:cNvPr id="75" name="Oval 8"/>
            <p:cNvSpPr>
              <a:spLocks noChangeArrowheads="1"/>
            </p:cNvSpPr>
            <p:nvPr/>
          </p:nvSpPr>
          <p:spPr bwMode="auto">
            <a:xfrm>
              <a:off x="1460006" y="1642203"/>
              <a:ext cx="479425" cy="479425"/>
            </a:xfrm>
            <a:prstGeom prst="ellipse">
              <a:avLst/>
            </a:prstGeom>
            <a:noFill/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9"/>
            <p:cNvSpPr>
              <a:spLocks/>
            </p:cNvSpPr>
            <p:nvPr/>
          </p:nvSpPr>
          <p:spPr bwMode="auto">
            <a:xfrm>
              <a:off x="1575895" y="1799367"/>
              <a:ext cx="247650" cy="165099"/>
            </a:xfrm>
            <a:custGeom>
              <a:avLst/>
              <a:gdLst>
                <a:gd name="T0" fmla="*/ 0 w 156"/>
                <a:gd name="T1" fmla="*/ 45 h 104"/>
                <a:gd name="T2" fmla="*/ 60 w 156"/>
                <a:gd name="T3" fmla="*/ 104 h 104"/>
                <a:gd name="T4" fmla="*/ 156 w 156"/>
                <a:gd name="T5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6" h="104">
                  <a:moveTo>
                    <a:pt x="0" y="45"/>
                  </a:moveTo>
                  <a:lnTo>
                    <a:pt x="60" y="104"/>
                  </a:lnTo>
                  <a:lnTo>
                    <a:pt x="156" y="0"/>
                  </a:lnTo>
                </a:path>
              </a:pathLst>
            </a:custGeom>
            <a:noFill/>
            <a:ln w="17463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7" name="Rectangle 76"/>
          <p:cNvSpPr/>
          <p:nvPr/>
        </p:nvSpPr>
        <p:spPr>
          <a:xfrm>
            <a:off x="6796964" y="3633738"/>
            <a:ext cx="5307415" cy="612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Etat</a:t>
            </a:r>
            <a:r>
              <a:rPr lang="en-US" sz="1400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</a:t>
            </a:r>
            <a:r>
              <a:rPr lang="en-US" sz="1400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Belge</a:t>
            </a:r>
            <a:r>
              <a:rPr lang="en-US" sz="1400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+ </a:t>
            </a:r>
            <a:r>
              <a:rPr lang="en-US" sz="1400" dirty="0" err="1" smtClean="0">
                <a:solidFill>
                  <a:srgbClr val="5C595B"/>
                </a:solidFill>
                <a:latin typeface="Source Sans Pro Light" panose="020B0403030403020204" pitchFamily="34" charset="0"/>
              </a:rPr>
              <a:t>Régions</a:t>
            </a:r>
            <a:r>
              <a:rPr lang="en-US" sz="1400" dirty="0" smtClean="0">
                <a:solidFill>
                  <a:srgbClr val="5C595B"/>
                </a:solidFill>
                <a:latin typeface="Source Sans Pro Light" panose="020B0403030403020204" pitchFamily="34" charset="0"/>
              </a:rPr>
              <a:t>  </a:t>
            </a:r>
            <a:r>
              <a:rPr lang="en-US" sz="1400" dirty="0">
                <a:solidFill>
                  <a:srgbClr val="5C595B"/>
                </a:solidFill>
                <a:latin typeface="Source Sans Pro Light" panose="020B0403030403020204" pitchFamily="34" charset="0"/>
              </a:rPr>
              <a:t>(50%  de </a:t>
            </a:r>
            <a:r>
              <a:rPr lang="en-US" sz="1400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l’A.G</a:t>
            </a:r>
            <a:r>
              <a:rPr lang="en-US" sz="1400" dirty="0">
                <a:solidFill>
                  <a:srgbClr val="5C595B"/>
                </a:solidFill>
                <a:latin typeface="Source Sans Pro Light" panose="020B0403030403020204" pitchFamily="34" charset="0"/>
              </a:rPr>
              <a:t>. et du C.A</a:t>
            </a:r>
            <a:r>
              <a:rPr lang="en-US" sz="1400" dirty="0" smtClean="0">
                <a:solidFill>
                  <a:srgbClr val="5C595B"/>
                </a:solidFill>
                <a:latin typeface="Source Sans Pro Light" panose="020B0403030403020204" pitchFamily="34" charset="0"/>
              </a:rPr>
              <a:t>.) + </a:t>
            </a:r>
            <a:r>
              <a:rPr lang="en-US" sz="1400" dirty="0" err="1" smtClean="0">
                <a:solidFill>
                  <a:srgbClr val="5C595B"/>
                </a:solidFill>
                <a:latin typeface="Source Sans Pro Light" panose="020B0403030403020204" pitchFamily="34" charset="0"/>
              </a:rPr>
              <a:t>président</a:t>
            </a:r>
            <a:endParaRPr lang="en-US" sz="1400" dirty="0">
              <a:solidFill>
                <a:srgbClr val="5C595B"/>
              </a:solidFill>
              <a:latin typeface="Source Sans Pro Light" panose="020B0403030403020204" pitchFamily="34" charset="0"/>
            </a:endParaRPr>
          </a:p>
          <a:p>
            <a:pPr>
              <a:lnSpc>
                <a:spcPct val="130000"/>
              </a:lnSpc>
            </a:pPr>
            <a:endParaRPr lang="en-US" sz="1200" dirty="0">
              <a:solidFill>
                <a:srgbClr val="5C595B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796964" y="4073094"/>
            <a:ext cx="5402313" cy="8841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400" dirty="0">
                <a:solidFill>
                  <a:srgbClr val="5C595B"/>
                </a:solidFill>
                <a:latin typeface="Source Sans Pro Light" panose="020B0403030403020204" pitchFamily="34" charset="0"/>
              </a:rPr>
              <a:t>Entrepreneurs de </a:t>
            </a:r>
            <a:r>
              <a:rPr lang="en-US" sz="1400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travaux</a:t>
            </a:r>
            <a:r>
              <a:rPr lang="en-US" sz="1400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de </a:t>
            </a:r>
            <a:r>
              <a:rPr lang="en-US" sz="1400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voiries</a:t>
            </a:r>
            <a:r>
              <a:rPr lang="en-US" sz="1400" dirty="0">
                <a:solidFill>
                  <a:srgbClr val="5C595B"/>
                </a:solidFill>
                <a:latin typeface="Source Sans Pro Light" panose="020B0403030403020204" pitchFamily="34" charset="0"/>
              </a:rPr>
              <a:t> (50% de </a:t>
            </a:r>
            <a:r>
              <a:rPr lang="en-US" sz="1400" dirty="0" err="1">
                <a:solidFill>
                  <a:srgbClr val="5C595B"/>
                </a:solidFill>
                <a:latin typeface="Source Sans Pro Light" panose="020B0403030403020204" pitchFamily="34" charset="0"/>
              </a:rPr>
              <a:t>l’A.G</a:t>
            </a:r>
            <a:r>
              <a:rPr lang="en-US" sz="1400" dirty="0">
                <a:solidFill>
                  <a:srgbClr val="5C595B"/>
                </a:solidFill>
                <a:latin typeface="Source Sans Pro Light" panose="020B0403030403020204" pitchFamily="34" charset="0"/>
              </a:rPr>
              <a:t>. et du C.A</a:t>
            </a:r>
            <a:r>
              <a:rPr lang="en-US" sz="1400" dirty="0" smtClean="0">
                <a:solidFill>
                  <a:srgbClr val="5C595B"/>
                </a:solidFill>
                <a:latin typeface="Source Sans Pro Light" panose="020B0403030403020204" pitchFamily="34" charset="0"/>
              </a:rPr>
              <a:t>.)</a:t>
            </a:r>
          </a:p>
          <a:p>
            <a:pPr>
              <a:lnSpc>
                <a:spcPct val="120000"/>
              </a:lnSpc>
            </a:pPr>
            <a:r>
              <a:rPr lang="en-US" sz="1400" dirty="0" smtClean="0">
                <a:solidFill>
                  <a:srgbClr val="5C595B"/>
                </a:solidFill>
                <a:latin typeface="Source Sans Pro Light" panose="020B0403030403020204" pitchFamily="34" charset="0"/>
              </a:rPr>
              <a:t>+ vice-</a:t>
            </a:r>
            <a:r>
              <a:rPr lang="en-US" sz="1400" dirty="0" err="1" smtClean="0">
                <a:solidFill>
                  <a:srgbClr val="5C595B"/>
                </a:solidFill>
                <a:latin typeface="Source Sans Pro Light" panose="020B0403030403020204" pitchFamily="34" charset="0"/>
              </a:rPr>
              <a:t>président</a:t>
            </a:r>
            <a:endParaRPr lang="en-US" sz="1400" dirty="0">
              <a:solidFill>
                <a:srgbClr val="5C595B"/>
              </a:solidFill>
              <a:latin typeface="Source Sans Pro Light" panose="020B0403030403020204" pitchFamily="34" charset="0"/>
            </a:endParaRPr>
          </a:p>
          <a:p>
            <a:pPr>
              <a:lnSpc>
                <a:spcPct val="130000"/>
              </a:lnSpc>
            </a:pPr>
            <a:endParaRPr lang="en-US" sz="1400" dirty="0">
              <a:solidFill>
                <a:srgbClr val="5C595B"/>
              </a:solidFill>
              <a:latin typeface="Source Sans Pro Light" panose="020B0403030403020204" pitchFamily="34" charset="0"/>
            </a:endParaRPr>
          </a:p>
        </p:txBody>
      </p:sp>
      <p:pic>
        <p:nvPicPr>
          <p:cNvPr id="36" name="Afbeelding 10" descr="IMG_743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63606" y="2142541"/>
            <a:ext cx="5303379" cy="3535587"/>
          </a:xfrm>
          <a:prstGeom prst="rect">
            <a:avLst/>
          </a:prstGeom>
        </p:spPr>
      </p:pic>
      <p:pic>
        <p:nvPicPr>
          <p:cNvPr id="22" name="Image 21" descr="COPRO-cmyk.png"/>
          <p:cNvPicPr>
            <a:picLocks noChangeAspect="1"/>
          </p:cNvPicPr>
          <p:nvPr/>
        </p:nvPicPr>
        <p:blipFill>
          <a:blip r:embed="rId3" cstate="print">
            <a:alphaModFix amt="4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90698" y="629625"/>
            <a:ext cx="796138" cy="968276"/>
          </a:xfrm>
          <a:prstGeom prst="rect">
            <a:avLst/>
          </a:prstGeom>
        </p:spPr>
      </p:pic>
      <p:grpSp>
        <p:nvGrpSpPr>
          <p:cNvPr id="3" name="Grouper 2"/>
          <p:cNvGrpSpPr/>
          <p:nvPr/>
        </p:nvGrpSpPr>
        <p:grpSpPr>
          <a:xfrm>
            <a:off x="6326159" y="4832319"/>
            <a:ext cx="4205048" cy="977610"/>
            <a:chOff x="6393134" y="4960991"/>
            <a:chExt cx="4949523" cy="1150689"/>
          </a:xfrm>
        </p:grpSpPr>
        <p:sp>
          <p:nvSpPr>
            <p:cNvPr id="2" name="Rectangle à coins arrondis 1"/>
            <p:cNvSpPr/>
            <p:nvPr/>
          </p:nvSpPr>
          <p:spPr>
            <a:xfrm>
              <a:off x="6393134" y="4960991"/>
              <a:ext cx="4949523" cy="1150689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3" name="Grouper 1"/>
            <p:cNvGrpSpPr/>
            <p:nvPr/>
          </p:nvGrpSpPr>
          <p:grpSpPr>
            <a:xfrm>
              <a:off x="6679887" y="5142261"/>
              <a:ext cx="4376016" cy="817149"/>
              <a:chOff x="4712988" y="5052629"/>
              <a:chExt cx="6662917" cy="1244192"/>
            </a:xfrm>
          </p:grpSpPr>
          <p:pic>
            <p:nvPicPr>
              <p:cNvPr id="24" name="Picture 14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10324939" y="5140726"/>
                <a:ext cx="1050966" cy="1050966"/>
              </a:xfrm>
              <a:prstGeom prst="rect">
                <a:avLst/>
              </a:prstGeom>
              <a:noFill/>
            </p:spPr>
          </p:pic>
          <p:pic>
            <p:nvPicPr>
              <p:cNvPr id="25" name="Picture 8" descr="http://www.ejustice.just.fgov.be/img_mbs/blasonNLFR.gif"/>
              <p:cNvPicPr>
                <a:picLocks noChangeAspect="1" noChangeArrowheads="1"/>
              </p:cNvPicPr>
              <p:nvPr/>
            </p:nvPicPr>
            <p:blipFill>
              <a:blip r:embed="rId5" cstate="screen"/>
              <a:srcRect/>
              <a:stretch>
                <a:fillRect/>
              </a:stretch>
            </p:blipFill>
            <p:spPr bwMode="auto">
              <a:xfrm>
                <a:off x="4712988" y="5052629"/>
                <a:ext cx="939446" cy="1155625"/>
              </a:xfrm>
              <a:prstGeom prst="rect">
                <a:avLst/>
              </a:prstGeom>
              <a:noFill/>
            </p:spPr>
          </p:pic>
          <p:pic>
            <p:nvPicPr>
              <p:cNvPr id="26" name="Picture 10" descr="http://www2.vlaanderen.be/ned/sites/pps/afbeeldingen/Logo_Brussel.gif"/>
              <p:cNvPicPr>
                <a:picLocks noChangeAspect="1" noChangeArrowheads="1"/>
              </p:cNvPicPr>
              <p:nvPr/>
            </p:nvPicPr>
            <p:blipFill>
              <a:blip r:embed="rId6" cstate="screen"/>
              <a:srcRect/>
              <a:stretch>
                <a:fillRect/>
              </a:stretch>
            </p:blipFill>
            <p:spPr bwMode="auto">
              <a:xfrm>
                <a:off x="7225031" y="5059786"/>
                <a:ext cx="1249288" cy="1237035"/>
              </a:xfrm>
              <a:prstGeom prst="rect">
                <a:avLst/>
              </a:prstGeom>
              <a:noFill/>
            </p:spPr>
          </p:pic>
          <p:pic>
            <p:nvPicPr>
              <p:cNvPr id="27" name="Picture 1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1864" r="5615" b="4697"/>
              <a:stretch/>
            </p:blipFill>
            <p:spPr>
              <a:xfrm>
                <a:off x="8635406" y="5115523"/>
                <a:ext cx="1116655" cy="1101371"/>
              </a:xfrm>
              <a:prstGeom prst="rect">
                <a:avLst/>
              </a:prstGeom>
            </p:spPr>
          </p:pic>
          <p:pic>
            <p:nvPicPr>
              <p:cNvPr id="28" name="Picture 14"/>
              <p:cNvPicPr>
                <a:picLocks noChangeAspect="1"/>
              </p:cNvPicPr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848976" y="5140726"/>
                <a:ext cx="1226921" cy="107515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xmlns="" val="585930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51" grpId="0"/>
      <p:bldP spid="69" grpId="0"/>
      <p:bldP spid="70" grpId="0"/>
      <p:bldP spid="77" grpId="0"/>
      <p:bldP spid="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0" y="707502"/>
            <a:ext cx="75501" cy="861240"/>
          </a:xfrm>
          <a:prstGeom prst="rect">
            <a:avLst/>
          </a:prstGeom>
          <a:solidFill>
            <a:srgbClr val="0EC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4C74"/>
              </a:solidFill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560327" y="700320"/>
            <a:ext cx="3652887" cy="487313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>
                <a:solidFill>
                  <a:srgbClr val="5AB67D"/>
                </a:solidFill>
                <a:latin typeface="Source Sans Pro" panose="020B0503030403020204" pitchFamily="34" charset="0"/>
              </a:rPr>
              <a:t>Table des </a:t>
            </a:r>
            <a:r>
              <a:rPr lang="en-US" sz="2800" b="1" dirty="0" err="1">
                <a:solidFill>
                  <a:srgbClr val="5AB67D"/>
                </a:solidFill>
                <a:latin typeface="Source Sans Pro" panose="020B0503030403020204" pitchFamily="34" charset="0"/>
              </a:rPr>
              <a:t>matières</a:t>
            </a:r>
            <a:endParaRPr lang="en-US" sz="2800" b="1" dirty="0">
              <a:solidFill>
                <a:srgbClr val="5AB67D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20" name="Image 19" descr="COPRO-cmyk.png"/>
          <p:cNvPicPr>
            <a:picLocks noChangeAspect="1"/>
          </p:cNvPicPr>
          <p:nvPr/>
        </p:nvPicPr>
        <p:blipFill>
          <a:blip r:embed="rId2" cstate="print">
            <a:alphaModFix amt="4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90698" y="629625"/>
            <a:ext cx="796138" cy="968276"/>
          </a:xfrm>
          <a:prstGeom prst="rect">
            <a:avLst/>
          </a:prstGeom>
        </p:spPr>
      </p:pic>
      <p:grpSp>
        <p:nvGrpSpPr>
          <p:cNvPr id="3" name="Grouper 2"/>
          <p:cNvGrpSpPr/>
          <p:nvPr/>
        </p:nvGrpSpPr>
        <p:grpSpPr>
          <a:xfrm>
            <a:off x="1522888" y="1701384"/>
            <a:ext cx="8478875" cy="1346761"/>
            <a:chOff x="2796517" y="1769595"/>
            <a:chExt cx="8478875" cy="1346761"/>
          </a:xfrm>
        </p:grpSpPr>
        <p:sp>
          <p:nvSpPr>
            <p:cNvPr id="100" name="Rounded Rectangle 99"/>
            <p:cNvSpPr/>
            <p:nvPr/>
          </p:nvSpPr>
          <p:spPr>
            <a:xfrm>
              <a:off x="2796517" y="1769595"/>
              <a:ext cx="1346761" cy="1346761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4777958" y="1838528"/>
              <a:ext cx="6497434" cy="1212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b="1" dirty="0" smtClean="0">
                  <a:solidFill>
                    <a:srgbClr val="007140"/>
                  </a:solidFill>
                  <a:latin typeface="Source Sans Pro" panose="020B0503030403020204" pitchFamily="34" charset="0"/>
                </a:rPr>
                <a:t>COPRO</a:t>
              </a:r>
              <a:endParaRPr lang="en-US" sz="2000" b="1" dirty="0">
                <a:solidFill>
                  <a:srgbClr val="007140"/>
                </a:solidFill>
                <a:latin typeface="Source Sans Pro" panose="020B0503030403020204" pitchFamily="34" charset="0"/>
              </a:endParaRPr>
            </a:p>
            <a:p>
              <a:pPr marL="171450" indent="-171450">
                <a:lnSpc>
                  <a:spcPct val="130000"/>
                </a:lnSpc>
                <a:buFont typeface="Arial"/>
                <a:buChar char="•"/>
              </a:pPr>
              <a:r>
                <a:rPr lang="en-US" dirty="0" smtClean="0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Vision et </a:t>
              </a:r>
              <a:r>
                <a:rPr lang="en-US" dirty="0" err="1" smtClean="0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Création</a:t>
              </a:r>
              <a:endParaRPr lang="en-US" dirty="0">
                <a:solidFill>
                  <a:srgbClr val="5C595B"/>
                </a:solidFill>
                <a:latin typeface="Source Sans Pro Light" panose="020B0403030403020204" pitchFamily="34" charset="0"/>
              </a:endParaRPr>
            </a:p>
            <a:p>
              <a:pPr marL="171450" indent="-171450">
                <a:lnSpc>
                  <a:spcPct val="130000"/>
                </a:lnSpc>
                <a:buFont typeface="Arial"/>
                <a:buChar char="•"/>
              </a:pPr>
              <a:r>
                <a:rPr lang="en-US" dirty="0" err="1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Indépendance</a:t>
              </a:r>
              <a:r>
                <a:rPr lang="en-US" dirty="0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 et </a:t>
              </a:r>
              <a:r>
                <a:rPr lang="en-US" dirty="0" err="1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Impartialité</a:t>
              </a:r>
              <a:endParaRPr lang="en-US" dirty="0">
                <a:solidFill>
                  <a:srgbClr val="5C595B"/>
                </a:solidFill>
                <a:latin typeface="Source Sans Pro Light" panose="020B0403030403020204" pitchFamily="34" charset="0"/>
              </a:endParaRPr>
            </a:p>
          </p:txBody>
        </p:sp>
        <p:pic>
          <p:nvPicPr>
            <p:cNvPr id="22" name="Imag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100682" y="1993930"/>
              <a:ext cx="738429" cy="898090"/>
            </a:xfrm>
            <a:prstGeom prst="rect">
              <a:avLst/>
            </a:prstGeom>
          </p:spPr>
        </p:pic>
      </p:grpSp>
      <p:grpSp>
        <p:nvGrpSpPr>
          <p:cNvPr id="4" name="Grouper 3"/>
          <p:cNvGrpSpPr/>
          <p:nvPr/>
        </p:nvGrpSpPr>
        <p:grpSpPr>
          <a:xfrm>
            <a:off x="1522887" y="3234525"/>
            <a:ext cx="8250274" cy="2332946"/>
            <a:chOff x="2998916" y="3321209"/>
            <a:chExt cx="7304651" cy="2332946"/>
          </a:xfrm>
        </p:grpSpPr>
        <p:sp>
          <p:nvSpPr>
            <p:cNvPr id="90" name="Rounded Rectangle 89"/>
            <p:cNvSpPr/>
            <p:nvPr/>
          </p:nvSpPr>
          <p:spPr>
            <a:xfrm>
              <a:off x="2998916" y="3507020"/>
              <a:ext cx="1192400" cy="1346761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777955" y="3321209"/>
              <a:ext cx="5525612" cy="23329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b="1" dirty="0" err="1">
                  <a:solidFill>
                    <a:srgbClr val="007140"/>
                  </a:solidFill>
                  <a:latin typeface="Source Sans Pro" panose="020B0503030403020204" pitchFamily="34" charset="0"/>
                </a:rPr>
                <a:t>Systèmes</a:t>
              </a:r>
              <a:r>
                <a:rPr lang="en-US" sz="2000" b="1" dirty="0">
                  <a:solidFill>
                    <a:srgbClr val="007140"/>
                  </a:solidFill>
                  <a:latin typeface="Source Sans Pro" panose="020B0503030403020204" pitchFamily="34" charset="0"/>
                </a:rPr>
                <a:t> de </a:t>
              </a:r>
              <a:r>
                <a:rPr lang="en-US" sz="2000" b="1" dirty="0" err="1">
                  <a:solidFill>
                    <a:srgbClr val="007140"/>
                  </a:solidFill>
                  <a:latin typeface="Source Sans Pro" panose="020B0503030403020204" pitchFamily="34" charset="0"/>
                </a:rPr>
                <a:t>contrôle</a:t>
              </a:r>
              <a:r>
                <a:rPr lang="en-US" sz="2000" b="1" dirty="0">
                  <a:solidFill>
                    <a:srgbClr val="007140"/>
                  </a:solidFill>
                  <a:latin typeface="Source Sans Pro" panose="020B0503030403020204" pitchFamily="34" charset="0"/>
                </a:rPr>
                <a:t> de la </a:t>
              </a:r>
              <a:r>
                <a:rPr lang="en-US" sz="2000" b="1" dirty="0" err="1" smtClean="0">
                  <a:solidFill>
                    <a:srgbClr val="007140"/>
                  </a:solidFill>
                  <a:latin typeface="Source Sans Pro" panose="020B0503030403020204" pitchFamily="34" charset="0"/>
                </a:rPr>
                <a:t>Qualité</a:t>
              </a:r>
              <a:r>
                <a:rPr lang="en-US" sz="2000" b="1" dirty="0" smtClean="0">
                  <a:solidFill>
                    <a:srgbClr val="007140"/>
                  </a:solidFill>
                  <a:latin typeface="Source Sans Pro" panose="020B0503030403020204" pitchFamily="34" charset="0"/>
                </a:rPr>
                <a:t> (hors certification)</a:t>
              </a:r>
              <a:endParaRPr lang="en-US" sz="2000" b="1" dirty="0">
                <a:solidFill>
                  <a:srgbClr val="007140"/>
                </a:solidFill>
                <a:latin typeface="Source Sans Pro" panose="020B0503030403020204" pitchFamily="34" charset="0"/>
              </a:endParaRPr>
            </a:p>
            <a:p>
              <a:pPr marL="171450" indent="-171450">
                <a:lnSpc>
                  <a:spcPct val="130000"/>
                </a:lnSpc>
                <a:buFont typeface="Arial"/>
                <a:buChar char="•"/>
              </a:pPr>
              <a:r>
                <a:rPr lang="en-US" dirty="0" err="1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Réception</a:t>
              </a:r>
              <a:r>
                <a:rPr lang="en-US" dirty="0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 par lots</a:t>
              </a:r>
            </a:p>
            <a:p>
              <a:pPr marL="171450" indent="-171450">
                <a:lnSpc>
                  <a:spcPct val="130000"/>
                </a:lnSpc>
                <a:buFont typeface="Arial"/>
                <a:buChar char="•"/>
              </a:pPr>
              <a:r>
                <a:rPr lang="en-US" dirty="0" err="1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Contrôle</a:t>
              </a:r>
              <a:r>
                <a:rPr lang="en-US" dirty="0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dirty="0" err="1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renforcé</a:t>
              </a:r>
              <a:r>
                <a:rPr lang="en-US" dirty="0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 de la production</a:t>
              </a:r>
            </a:p>
            <a:p>
              <a:pPr marL="171450" indent="-171450">
                <a:lnSpc>
                  <a:spcPct val="130000"/>
                </a:lnSpc>
                <a:buFont typeface="Arial"/>
                <a:buChar char="•"/>
              </a:pPr>
              <a:r>
                <a:rPr lang="en-US" dirty="0" smtClean="0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Certification </a:t>
              </a:r>
              <a:r>
                <a:rPr lang="en-US" dirty="0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de </a:t>
              </a:r>
              <a:r>
                <a:rPr lang="en-US" dirty="0" err="1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l’exécution</a:t>
              </a:r>
              <a:endParaRPr lang="en-US" dirty="0">
                <a:solidFill>
                  <a:srgbClr val="5C595B"/>
                </a:solidFill>
                <a:latin typeface="Source Sans Pro Light" panose="020B0403030403020204" pitchFamily="34" charset="0"/>
              </a:endParaRPr>
            </a:p>
            <a:p>
              <a:pPr marL="171450" indent="-171450">
                <a:lnSpc>
                  <a:spcPct val="130000"/>
                </a:lnSpc>
                <a:buFont typeface="Arial"/>
                <a:buChar char="•"/>
              </a:pPr>
              <a:r>
                <a:rPr lang="en-US" dirty="0" err="1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Vers</a:t>
              </a:r>
              <a:r>
                <a:rPr lang="en-US" dirty="0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dirty="0" err="1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d’autres</a:t>
              </a:r>
              <a:r>
                <a:rPr lang="en-US" dirty="0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 champs </a:t>
              </a:r>
              <a:r>
                <a:rPr lang="en-US" dirty="0" err="1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d’intervention</a:t>
              </a:r>
              <a:r>
                <a:rPr lang="en-US" dirty="0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 </a:t>
              </a:r>
            </a:p>
          </p:txBody>
        </p:sp>
        <p:sp>
          <p:nvSpPr>
            <p:cNvPr id="23" name="Shape 2550"/>
            <p:cNvSpPr/>
            <p:nvPr/>
          </p:nvSpPr>
          <p:spPr>
            <a:xfrm>
              <a:off x="3294532" y="3896683"/>
              <a:ext cx="627480" cy="567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09" y="7364"/>
                  </a:moveTo>
                  <a:cubicBezTo>
                    <a:pt x="20838" y="7364"/>
                    <a:pt x="20618" y="7584"/>
                    <a:pt x="20618" y="7855"/>
                  </a:cubicBezTo>
                  <a:lnTo>
                    <a:pt x="20618" y="18655"/>
                  </a:lnTo>
                  <a:cubicBezTo>
                    <a:pt x="20618" y="19739"/>
                    <a:pt x="19739" y="20618"/>
                    <a:pt x="18655" y="20618"/>
                  </a:cubicBezTo>
                  <a:lnTo>
                    <a:pt x="2945" y="20618"/>
                  </a:lnTo>
                  <a:cubicBezTo>
                    <a:pt x="1861" y="20618"/>
                    <a:pt x="982" y="19739"/>
                    <a:pt x="982" y="18655"/>
                  </a:cubicBezTo>
                  <a:lnTo>
                    <a:pt x="982" y="2945"/>
                  </a:lnTo>
                  <a:cubicBezTo>
                    <a:pt x="982" y="1861"/>
                    <a:pt x="1861" y="982"/>
                    <a:pt x="2945" y="982"/>
                  </a:cubicBezTo>
                  <a:lnTo>
                    <a:pt x="13745" y="982"/>
                  </a:lnTo>
                  <a:cubicBezTo>
                    <a:pt x="14017" y="982"/>
                    <a:pt x="14236" y="762"/>
                    <a:pt x="14236" y="491"/>
                  </a:cubicBezTo>
                  <a:cubicBezTo>
                    <a:pt x="14236" y="220"/>
                    <a:pt x="14017" y="0"/>
                    <a:pt x="13745" y="0"/>
                  </a:cubicBezTo>
                  <a:lnTo>
                    <a:pt x="2945" y="0"/>
                  </a:lnTo>
                  <a:cubicBezTo>
                    <a:pt x="1318" y="0"/>
                    <a:pt x="0" y="1319"/>
                    <a:pt x="0" y="2945"/>
                  </a:cubicBezTo>
                  <a:lnTo>
                    <a:pt x="0" y="18655"/>
                  </a:lnTo>
                  <a:cubicBezTo>
                    <a:pt x="0" y="20282"/>
                    <a:pt x="1318" y="21600"/>
                    <a:pt x="2945" y="21600"/>
                  </a:cubicBezTo>
                  <a:lnTo>
                    <a:pt x="18655" y="21600"/>
                  </a:lnTo>
                  <a:cubicBezTo>
                    <a:pt x="20282" y="21600"/>
                    <a:pt x="21600" y="20282"/>
                    <a:pt x="21600" y="18655"/>
                  </a:cubicBezTo>
                  <a:lnTo>
                    <a:pt x="21600" y="7855"/>
                  </a:lnTo>
                  <a:cubicBezTo>
                    <a:pt x="21600" y="7584"/>
                    <a:pt x="21380" y="7364"/>
                    <a:pt x="21109" y="7364"/>
                  </a:cubicBezTo>
                  <a:moveTo>
                    <a:pt x="7006" y="12764"/>
                  </a:moveTo>
                  <a:lnTo>
                    <a:pt x="8836" y="12764"/>
                  </a:lnTo>
                  <a:lnTo>
                    <a:pt x="8836" y="14594"/>
                  </a:lnTo>
                  <a:lnTo>
                    <a:pt x="6627" y="14973"/>
                  </a:lnTo>
                  <a:cubicBezTo>
                    <a:pt x="6627" y="14973"/>
                    <a:pt x="7006" y="12764"/>
                    <a:pt x="7006" y="12764"/>
                  </a:cubicBezTo>
                  <a:close/>
                  <a:moveTo>
                    <a:pt x="16775" y="2742"/>
                  </a:moveTo>
                  <a:lnTo>
                    <a:pt x="18858" y="4825"/>
                  </a:lnTo>
                  <a:lnTo>
                    <a:pt x="9818" y="13865"/>
                  </a:lnTo>
                  <a:lnTo>
                    <a:pt x="9818" y="11782"/>
                  </a:lnTo>
                  <a:lnTo>
                    <a:pt x="7736" y="11782"/>
                  </a:lnTo>
                  <a:cubicBezTo>
                    <a:pt x="7736" y="11782"/>
                    <a:pt x="16775" y="2742"/>
                    <a:pt x="16775" y="2742"/>
                  </a:cubicBezTo>
                  <a:close/>
                  <a:moveTo>
                    <a:pt x="18104" y="1414"/>
                  </a:moveTo>
                  <a:cubicBezTo>
                    <a:pt x="18371" y="1147"/>
                    <a:pt x="18739" y="982"/>
                    <a:pt x="19145" y="982"/>
                  </a:cubicBezTo>
                  <a:cubicBezTo>
                    <a:pt x="19959" y="982"/>
                    <a:pt x="20618" y="1642"/>
                    <a:pt x="20618" y="2455"/>
                  </a:cubicBezTo>
                  <a:cubicBezTo>
                    <a:pt x="20618" y="2861"/>
                    <a:pt x="20453" y="3230"/>
                    <a:pt x="20187" y="3496"/>
                  </a:cubicBezTo>
                  <a:lnTo>
                    <a:pt x="19552" y="4131"/>
                  </a:lnTo>
                  <a:lnTo>
                    <a:pt x="17469" y="2048"/>
                  </a:lnTo>
                  <a:cubicBezTo>
                    <a:pt x="17469" y="2048"/>
                    <a:pt x="18104" y="1414"/>
                    <a:pt x="18104" y="1414"/>
                  </a:cubicBezTo>
                  <a:close/>
                  <a:moveTo>
                    <a:pt x="5400" y="16200"/>
                  </a:moveTo>
                  <a:lnTo>
                    <a:pt x="9590" y="15481"/>
                  </a:lnTo>
                  <a:lnTo>
                    <a:pt x="20881" y="4190"/>
                  </a:lnTo>
                  <a:cubicBezTo>
                    <a:pt x="21325" y="3746"/>
                    <a:pt x="21600" y="3133"/>
                    <a:pt x="21600" y="2455"/>
                  </a:cubicBezTo>
                  <a:cubicBezTo>
                    <a:pt x="21600" y="1099"/>
                    <a:pt x="20501" y="0"/>
                    <a:pt x="19145" y="0"/>
                  </a:cubicBezTo>
                  <a:cubicBezTo>
                    <a:pt x="18468" y="0"/>
                    <a:pt x="17854" y="275"/>
                    <a:pt x="17410" y="719"/>
                  </a:cubicBezTo>
                  <a:lnTo>
                    <a:pt x="6119" y="12010"/>
                  </a:lnTo>
                  <a:cubicBezTo>
                    <a:pt x="6119" y="12010"/>
                    <a:pt x="5400" y="16200"/>
                    <a:pt x="5400" y="1620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bg1"/>
              </a:solidFill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  <p:grpSp>
        <p:nvGrpSpPr>
          <p:cNvPr id="5" name="Grouper 4"/>
          <p:cNvGrpSpPr/>
          <p:nvPr/>
        </p:nvGrpSpPr>
        <p:grpSpPr>
          <a:xfrm>
            <a:off x="1522888" y="5221879"/>
            <a:ext cx="9667810" cy="1346761"/>
            <a:chOff x="2796517" y="5119730"/>
            <a:chExt cx="7638052" cy="1346761"/>
          </a:xfrm>
        </p:grpSpPr>
        <p:sp>
          <p:nvSpPr>
            <p:cNvPr id="105" name="Rounded Rectangle 104"/>
            <p:cNvSpPr/>
            <p:nvPr/>
          </p:nvSpPr>
          <p:spPr>
            <a:xfrm>
              <a:off x="2796517" y="5119730"/>
              <a:ext cx="1064008" cy="1346761"/>
            </a:xfrm>
            <a:prstGeom prst="roundRect">
              <a:avLst>
                <a:gd name="adj" fmla="val 50000"/>
              </a:avLst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7E9B9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4434090" y="5271039"/>
              <a:ext cx="6000479" cy="8525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2000" b="1" dirty="0">
                  <a:solidFill>
                    <a:srgbClr val="007140"/>
                  </a:solidFill>
                  <a:latin typeface="Source Sans Pro" panose="020B0503030403020204" pitchFamily="34" charset="0"/>
                </a:rPr>
                <a:t>Extranet</a:t>
              </a:r>
            </a:p>
            <a:p>
              <a:pPr marL="174625" indent="-174625">
                <a:lnSpc>
                  <a:spcPct val="130000"/>
                </a:lnSpc>
                <a:buFont typeface="Arial"/>
                <a:buChar char="•"/>
              </a:pPr>
              <a:r>
                <a:rPr lang="en-US" dirty="0" err="1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Répertoire</a:t>
              </a:r>
              <a:r>
                <a:rPr lang="en-US" dirty="0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 de fiches techniques de </a:t>
              </a:r>
              <a:r>
                <a:rPr lang="en-US" dirty="0" err="1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produits</a:t>
              </a:r>
              <a:r>
                <a:rPr lang="en-US" dirty="0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 </a:t>
              </a:r>
              <a:r>
                <a:rPr lang="en-US" dirty="0" err="1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certifiés</a:t>
              </a:r>
              <a:r>
                <a:rPr lang="en-US" dirty="0">
                  <a:solidFill>
                    <a:srgbClr val="5C595B"/>
                  </a:solidFill>
                  <a:latin typeface="Source Sans Pro Light" panose="020B0403030403020204" pitchFamily="34" charset="0"/>
                </a:rPr>
                <a:t> par COPRO</a:t>
              </a:r>
            </a:p>
          </p:txBody>
        </p:sp>
        <p:sp>
          <p:nvSpPr>
            <p:cNvPr id="24" name="Shape 2646"/>
            <p:cNvSpPr/>
            <p:nvPr/>
          </p:nvSpPr>
          <p:spPr>
            <a:xfrm>
              <a:off x="3058736" y="5462639"/>
              <a:ext cx="539568" cy="6609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4727"/>
                  </a:moveTo>
                  <a:lnTo>
                    <a:pt x="982" y="14727"/>
                  </a:ln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4727"/>
                    <a:pt x="20618" y="14727"/>
                  </a:cubicBezTo>
                  <a:close/>
                  <a:moveTo>
                    <a:pt x="20618" y="16691"/>
                  </a:moveTo>
                  <a:cubicBezTo>
                    <a:pt x="20618" y="17233"/>
                    <a:pt x="20178" y="17673"/>
                    <a:pt x="19636" y="17673"/>
                  </a:cubicBezTo>
                  <a:lnTo>
                    <a:pt x="1964" y="17673"/>
                  </a:lnTo>
                  <a:cubicBezTo>
                    <a:pt x="1422" y="17673"/>
                    <a:pt x="982" y="17233"/>
                    <a:pt x="982" y="16691"/>
                  </a:cubicBezTo>
                  <a:lnTo>
                    <a:pt x="982" y="15709"/>
                  </a:lnTo>
                  <a:lnTo>
                    <a:pt x="20618" y="15709"/>
                  </a:lnTo>
                  <a:cubicBezTo>
                    <a:pt x="20618" y="15709"/>
                    <a:pt x="20618" y="16691"/>
                    <a:pt x="20618" y="16691"/>
                  </a:cubicBezTo>
                  <a:close/>
                  <a:moveTo>
                    <a:pt x="11782" y="20618"/>
                  </a:moveTo>
                  <a:lnTo>
                    <a:pt x="9818" y="20618"/>
                  </a:lnTo>
                  <a:lnTo>
                    <a:pt x="9818" y="18655"/>
                  </a:lnTo>
                  <a:lnTo>
                    <a:pt x="11782" y="18655"/>
                  </a:lnTo>
                  <a:cubicBezTo>
                    <a:pt x="11782" y="18655"/>
                    <a:pt x="11782" y="20618"/>
                    <a:pt x="11782" y="20618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6691"/>
                  </a:lnTo>
                  <a:cubicBezTo>
                    <a:pt x="0" y="17775"/>
                    <a:pt x="879" y="18655"/>
                    <a:pt x="1964" y="18655"/>
                  </a:cubicBezTo>
                  <a:lnTo>
                    <a:pt x="8836" y="18655"/>
                  </a:lnTo>
                  <a:lnTo>
                    <a:pt x="8836" y="20618"/>
                  </a:lnTo>
                  <a:lnTo>
                    <a:pt x="7364" y="20618"/>
                  </a:lnTo>
                  <a:cubicBezTo>
                    <a:pt x="7092" y="20618"/>
                    <a:pt x="6873" y="20838"/>
                    <a:pt x="6873" y="21109"/>
                  </a:cubicBezTo>
                  <a:cubicBezTo>
                    <a:pt x="6873" y="21381"/>
                    <a:pt x="7092" y="21600"/>
                    <a:pt x="7364" y="21600"/>
                  </a:cubicBezTo>
                  <a:lnTo>
                    <a:pt x="14236" y="21600"/>
                  </a:lnTo>
                  <a:cubicBezTo>
                    <a:pt x="14508" y="21600"/>
                    <a:pt x="14727" y="21381"/>
                    <a:pt x="14727" y="21109"/>
                  </a:cubicBezTo>
                  <a:cubicBezTo>
                    <a:pt x="14727" y="20838"/>
                    <a:pt x="14508" y="20618"/>
                    <a:pt x="14236" y="20618"/>
                  </a:cubicBezTo>
                  <a:lnTo>
                    <a:pt x="12764" y="20618"/>
                  </a:lnTo>
                  <a:lnTo>
                    <a:pt x="12764" y="18655"/>
                  </a:lnTo>
                  <a:lnTo>
                    <a:pt x="19636" y="18655"/>
                  </a:lnTo>
                  <a:cubicBezTo>
                    <a:pt x="20721" y="18655"/>
                    <a:pt x="21600" y="17775"/>
                    <a:pt x="21600" y="16691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45" tIns="19045" rIns="19045" bIns="19045" anchor="ctr"/>
            <a:lstStyle/>
            <a:p>
              <a:pPr defTabSz="228532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1500">
                <a:latin typeface="Source Sans Pro Light" charset="0"/>
                <a:ea typeface="Source Sans Pro Light" charset="0"/>
                <a:cs typeface="Source Sans Pro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74603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0" y="707502"/>
            <a:ext cx="75501" cy="861240"/>
          </a:xfrm>
          <a:prstGeom prst="rect">
            <a:avLst/>
          </a:prstGeom>
          <a:solidFill>
            <a:srgbClr val="0EC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4C74"/>
              </a:solidFill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560327" y="700320"/>
            <a:ext cx="3652887" cy="487313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>
                <a:solidFill>
                  <a:srgbClr val="5AB67D"/>
                </a:solidFill>
                <a:latin typeface="Source Sans Pro" panose="020B0503030403020204" pitchFamily="34" charset="0"/>
              </a:rPr>
              <a:t>Réception</a:t>
            </a:r>
            <a:r>
              <a:rPr lang="en-US" sz="2800" b="1" dirty="0">
                <a:solidFill>
                  <a:srgbClr val="5AB67D"/>
                </a:solidFill>
                <a:latin typeface="Source Sans Pro" panose="020B0503030403020204" pitchFamily="34" charset="0"/>
              </a:rPr>
              <a:t> par lots</a:t>
            </a: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560327" y="1207240"/>
            <a:ext cx="4464679" cy="2616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200" dirty="0">
              <a:solidFill>
                <a:schemeClr val="accent1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4952870" y="1956445"/>
            <a:ext cx="6641002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indent="-342900">
              <a:lnSpc>
                <a:spcPct val="110000"/>
              </a:lnSpc>
              <a:buFont typeface="Arial"/>
              <a:buChar char="•"/>
            </a:pPr>
            <a:r>
              <a:rPr lang="en-US" sz="2200" dirty="0">
                <a:solidFill>
                  <a:srgbClr val="5C595B"/>
                </a:solidFill>
                <a:latin typeface="Source Sans Pro" panose="020B0503030403020204" pitchFamily="34" charset="0"/>
              </a:rPr>
              <a:t>L</a:t>
            </a:r>
            <a:r>
              <a:rPr lang="en-US" sz="2200" dirty="0" smtClean="0">
                <a:solidFill>
                  <a:srgbClr val="5C595B"/>
                </a:solidFill>
                <a:latin typeface="Source Sans Pro" panose="020B0503030403020204" pitchFamily="34" charset="0"/>
              </a:rPr>
              <a:t>e </a:t>
            </a:r>
            <a:r>
              <a:rPr lang="en-US" sz="2200" dirty="0">
                <a:solidFill>
                  <a:srgbClr val="5C595B"/>
                </a:solidFill>
                <a:latin typeface="Source Sans Pro" panose="020B0503030403020204" pitchFamily="34" charset="0"/>
              </a:rPr>
              <a:t>fabricant </a:t>
            </a:r>
            <a:r>
              <a:rPr lang="en-US" sz="2200" dirty="0" err="1">
                <a:solidFill>
                  <a:srgbClr val="5C595B"/>
                </a:solidFill>
                <a:latin typeface="Source Sans Pro" panose="020B0503030403020204" pitchFamily="34" charset="0"/>
              </a:rPr>
              <a:t>procède</a:t>
            </a:r>
            <a:r>
              <a:rPr lang="en-US" sz="2200" dirty="0">
                <a:solidFill>
                  <a:srgbClr val="5C595B"/>
                </a:solidFill>
                <a:latin typeface="Source Sans Pro" panose="020B0503030403020204" pitchFamily="34" charset="0"/>
              </a:rPr>
              <a:t> à la production,</a:t>
            </a:r>
            <a:r>
              <a:rPr lang="en-US" sz="2200" dirty="0">
                <a:latin typeface="Source Sans Pro" panose="020B0503030403020204" pitchFamily="34" charset="0"/>
              </a:rPr>
              <a:t> </a:t>
            </a:r>
            <a:r>
              <a:rPr lang="en-US" sz="2200" dirty="0" smtClean="0">
                <a:latin typeface="Source Sans Pro" panose="020B0503030403020204" pitchFamily="34" charset="0"/>
              </a:rPr>
              <a:t/>
            </a:r>
            <a:br>
              <a:rPr lang="en-US" sz="2200" dirty="0" smtClean="0">
                <a:latin typeface="Source Sans Pro" panose="020B0503030403020204" pitchFamily="34" charset="0"/>
              </a:rPr>
            </a:br>
            <a:r>
              <a:rPr lang="en-US" sz="2200" b="1" dirty="0" smtClean="0">
                <a:solidFill>
                  <a:srgbClr val="007140"/>
                </a:solidFill>
                <a:latin typeface="Source Sans Pro" panose="020B0503030403020204" pitchFamily="34" charset="0"/>
              </a:rPr>
              <a:t>et </a:t>
            </a:r>
            <a:r>
              <a:rPr lang="en-US" sz="2200" b="1" dirty="0" err="1">
                <a:solidFill>
                  <a:srgbClr val="007140"/>
                </a:solidFill>
                <a:latin typeface="Source Sans Pro" panose="020B0503030403020204" pitchFamily="34" charset="0"/>
              </a:rPr>
              <a:t>l’O.I</a:t>
            </a:r>
            <a:r>
              <a:rPr lang="en-US" sz="2200" b="1" dirty="0">
                <a:solidFill>
                  <a:srgbClr val="007140"/>
                </a:solidFill>
                <a:latin typeface="Source Sans Pro" panose="020B0503030403020204" pitchFamily="34" charset="0"/>
              </a:rPr>
              <a:t>. </a:t>
            </a:r>
            <a:r>
              <a:rPr lang="en-US" sz="2200" b="1" dirty="0" err="1">
                <a:solidFill>
                  <a:srgbClr val="007140"/>
                </a:solidFill>
                <a:latin typeface="Source Sans Pro" panose="020B0503030403020204" pitchFamily="34" charset="0"/>
              </a:rPr>
              <a:t>délimite</a:t>
            </a:r>
            <a:r>
              <a:rPr lang="en-US" sz="2200" b="1" dirty="0">
                <a:solidFill>
                  <a:srgbClr val="007140"/>
                </a:solidFill>
                <a:latin typeface="Source Sans Pro" panose="020B0503030403020204" pitchFamily="34" charset="0"/>
              </a:rPr>
              <a:t> le lot par </a:t>
            </a:r>
            <a:r>
              <a:rPr lang="en-US" sz="2200" b="1" dirty="0" err="1">
                <a:solidFill>
                  <a:srgbClr val="007140"/>
                </a:solidFill>
                <a:latin typeface="Source Sans Pro" panose="020B0503030403020204" pitchFamily="34" charset="0"/>
              </a:rPr>
              <a:t>estampillage</a:t>
            </a:r>
            <a:endParaRPr lang="en-US" sz="2200" b="1" dirty="0">
              <a:solidFill>
                <a:srgbClr val="007140"/>
              </a:solidFill>
              <a:latin typeface="Source Sans Pro" panose="020B0503030403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52870" y="2824396"/>
            <a:ext cx="6641002" cy="436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200" dirty="0" err="1" smtClean="0">
                <a:solidFill>
                  <a:srgbClr val="5C595B"/>
                </a:solidFill>
                <a:latin typeface="Source Sans Pro" panose="020B0503030403020204" pitchFamily="34" charset="0"/>
              </a:rPr>
              <a:t>Prise</a:t>
            </a:r>
            <a:r>
              <a:rPr lang="en-US" sz="2200" dirty="0" smtClean="0">
                <a:solidFill>
                  <a:srgbClr val="5C595B"/>
                </a:solidFill>
                <a:latin typeface="Source Sans Pro" panose="020B0503030403020204" pitchFamily="34" charset="0"/>
              </a:rPr>
              <a:t> </a:t>
            </a:r>
            <a:r>
              <a:rPr lang="en-US" sz="2200" dirty="0" err="1">
                <a:solidFill>
                  <a:srgbClr val="5C595B"/>
                </a:solidFill>
                <a:latin typeface="Source Sans Pro" panose="020B0503030403020204" pitchFamily="34" charset="0"/>
              </a:rPr>
              <a:t>d’échantillons</a:t>
            </a:r>
            <a:r>
              <a:rPr lang="en-US" sz="2200" dirty="0">
                <a:solidFill>
                  <a:srgbClr val="5C595B"/>
                </a:solidFill>
                <a:latin typeface="Source Sans Pro" panose="020B0503030403020204" pitchFamily="34" charset="0"/>
              </a:rPr>
              <a:t> par </a:t>
            </a:r>
            <a:r>
              <a:rPr lang="en-US" sz="2200" dirty="0" err="1">
                <a:solidFill>
                  <a:srgbClr val="5C595B"/>
                </a:solidFill>
                <a:latin typeface="Source Sans Pro" panose="020B0503030403020204" pitchFamily="34" charset="0"/>
              </a:rPr>
              <a:t>l’O.I</a:t>
            </a:r>
            <a:r>
              <a:rPr lang="en-US" sz="2200" dirty="0">
                <a:solidFill>
                  <a:srgbClr val="5C595B"/>
                </a:solidFill>
                <a:latin typeface="Source Sans Pro" panose="020B0503030403020204" pitchFamily="34" charset="0"/>
              </a:rPr>
              <a:t>. </a:t>
            </a:r>
            <a:endParaRPr lang="en-US" sz="2200" b="1" dirty="0">
              <a:solidFill>
                <a:srgbClr val="5C595B"/>
              </a:solidFill>
              <a:latin typeface="Source Sans Pro" panose="020B0503030403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52870" y="3252227"/>
            <a:ext cx="6641002" cy="808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200" b="1" dirty="0" err="1" smtClean="0">
                <a:solidFill>
                  <a:srgbClr val="5C595B"/>
                </a:solidFill>
                <a:latin typeface="Source Sans Pro" panose="020B0503030403020204" pitchFamily="34" charset="0"/>
              </a:rPr>
              <a:t>Toutes</a:t>
            </a:r>
            <a:r>
              <a:rPr lang="en-US" sz="2200" b="1" dirty="0" smtClean="0">
                <a:solidFill>
                  <a:srgbClr val="5C595B"/>
                </a:solidFill>
                <a:latin typeface="Source Sans Pro" panose="020B0503030403020204" pitchFamily="34" charset="0"/>
              </a:rPr>
              <a:t> </a:t>
            </a:r>
            <a:r>
              <a:rPr lang="en-US" sz="2200" b="1" dirty="0">
                <a:solidFill>
                  <a:srgbClr val="007140"/>
                </a:solidFill>
                <a:latin typeface="Source Sans Pro" panose="020B0503030403020204" pitchFamily="34" charset="0"/>
              </a:rPr>
              <a:t>les </a:t>
            </a:r>
            <a:r>
              <a:rPr lang="en-US" sz="2200" b="1" dirty="0" err="1">
                <a:solidFill>
                  <a:srgbClr val="007140"/>
                </a:solidFill>
                <a:latin typeface="Source Sans Pro" panose="020B0503030403020204" pitchFamily="34" charset="0"/>
              </a:rPr>
              <a:t>caractéristiques</a:t>
            </a:r>
            <a:r>
              <a:rPr lang="en-US" sz="2200" b="1" dirty="0">
                <a:latin typeface="Source Sans Pro" panose="020B0503030403020204" pitchFamily="34" charset="0"/>
              </a:rPr>
              <a:t> </a:t>
            </a:r>
            <a:r>
              <a:rPr lang="en-US" sz="2200" dirty="0" err="1">
                <a:solidFill>
                  <a:srgbClr val="5C595B"/>
                </a:solidFill>
                <a:latin typeface="Source Sans Pro" panose="020B0503030403020204" pitchFamily="34" charset="0"/>
              </a:rPr>
              <a:t>mentionnées</a:t>
            </a:r>
            <a:r>
              <a:rPr lang="en-US" sz="2200" dirty="0">
                <a:solidFill>
                  <a:srgbClr val="5C595B"/>
                </a:solidFill>
                <a:latin typeface="Source Sans Pro" panose="020B0503030403020204" pitchFamily="34" charset="0"/>
              </a:rPr>
              <a:t> au cahier (</a:t>
            </a:r>
            <a:r>
              <a:rPr lang="en-US" sz="2200" dirty="0" err="1">
                <a:solidFill>
                  <a:srgbClr val="5C595B"/>
                </a:solidFill>
                <a:latin typeface="Source Sans Pro" panose="020B0503030403020204" pitchFamily="34" charset="0"/>
              </a:rPr>
              <a:t>spécial</a:t>
            </a:r>
            <a:r>
              <a:rPr lang="en-US" sz="2200" dirty="0">
                <a:solidFill>
                  <a:srgbClr val="5C595B"/>
                </a:solidFill>
                <a:latin typeface="Source Sans Pro" panose="020B0503030403020204" pitchFamily="34" charset="0"/>
              </a:rPr>
              <a:t>) des charges </a:t>
            </a:r>
            <a:r>
              <a:rPr lang="en-US" sz="2200" dirty="0" err="1">
                <a:solidFill>
                  <a:srgbClr val="5C595B"/>
                </a:solidFill>
                <a:latin typeface="Source Sans Pro" panose="020B0503030403020204" pitchFamily="34" charset="0"/>
              </a:rPr>
              <a:t>sont</a:t>
            </a:r>
            <a:r>
              <a:rPr lang="en-US" sz="2200" dirty="0">
                <a:solidFill>
                  <a:srgbClr val="5C595B"/>
                </a:solidFill>
                <a:latin typeface="Source Sans Pro" panose="020B0503030403020204" pitchFamily="34" charset="0"/>
              </a:rPr>
              <a:t> </a:t>
            </a:r>
            <a:r>
              <a:rPr lang="en-US" sz="2200" dirty="0" err="1">
                <a:solidFill>
                  <a:srgbClr val="5C595B"/>
                </a:solidFill>
                <a:latin typeface="Source Sans Pro" panose="020B0503030403020204" pitchFamily="34" charset="0"/>
              </a:rPr>
              <a:t>testées</a:t>
            </a:r>
            <a:endParaRPr lang="en-US" sz="2200" b="1" dirty="0">
              <a:solidFill>
                <a:srgbClr val="5C595B"/>
              </a:solidFill>
              <a:latin typeface="Source Sans Pro" panose="020B0503030403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952870" y="4120178"/>
            <a:ext cx="6641002" cy="808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200" dirty="0" smtClean="0">
                <a:solidFill>
                  <a:srgbClr val="5C595B"/>
                </a:solidFill>
                <a:latin typeface="Source Sans Pro" panose="020B0503030403020204" pitchFamily="34" charset="0"/>
              </a:rPr>
              <a:t>Les </a:t>
            </a:r>
            <a:r>
              <a:rPr lang="en-US" sz="2200" dirty="0" err="1">
                <a:solidFill>
                  <a:srgbClr val="5C595B"/>
                </a:solidFill>
                <a:latin typeface="Source Sans Pro" panose="020B0503030403020204" pitchFamily="34" charset="0"/>
              </a:rPr>
              <a:t>résultats</a:t>
            </a:r>
            <a:r>
              <a:rPr lang="en-US" sz="2200" dirty="0">
                <a:solidFill>
                  <a:srgbClr val="5C595B"/>
                </a:solidFill>
                <a:latin typeface="Source Sans Pro" panose="020B0503030403020204" pitchFamily="34" charset="0"/>
              </a:rPr>
              <a:t> </a:t>
            </a:r>
            <a:r>
              <a:rPr lang="en-US" sz="2200" dirty="0" err="1">
                <a:solidFill>
                  <a:srgbClr val="5C595B"/>
                </a:solidFill>
                <a:latin typeface="Source Sans Pro" panose="020B0503030403020204" pitchFamily="34" charset="0"/>
              </a:rPr>
              <a:t>sont</a:t>
            </a:r>
            <a:r>
              <a:rPr lang="en-US" sz="2200" dirty="0">
                <a:solidFill>
                  <a:srgbClr val="5C595B"/>
                </a:solidFill>
                <a:latin typeface="Source Sans Pro" panose="020B0503030403020204" pitchFamily="34" charset="0"/>
              </a:rPr>
              <a:t> </a:t>
            </a:r>
            <a:r>
              <a:rPr lang="en-US" sz="2200" dirty="0" err="1">
                <a:solidFill>
                  <a:srgbClr val="5C595B"/>
                </a:solidFill>
                <a:latin typeface="Source Sans Pro" panose="020B0503030403020204" pitchFamily="34" charset="0"/>
              </a:rPr>
              <a:t>examinés</a:t>
            </a:r>
            <a:r>
              <a:rPr lang="en-US" sz="2200" dirty="0">
                <a:solidFill>
                  <a:srgbClr val="5C595B"/>
                </a:solidFill>
                <a:latin typeface="Source Sans Pro" panose="020B0503030403020204" pitchFamily="34" charset="0"/>
              </a:rPr>
              <a:t> et </a:t>
            </a:r>
            <a:r>
              <a:rPr lang="en-US" sz="2200" dirty="0" err="1">
                <a:solidFill>
                  <a:srgbClr val="5C595B"/>
                </a:solidFill>
                <a:latin typeface="Source Sans Pro" panose="020B0503030403020204" pitchFamily="34" charset="0"/>
              </a:rPr>
              <a:t>s’ils</a:t>
            </a:r>
            <a:r>
              <a:rPr lang="en-US" sz="2200" dirty="0">
                <a:solidFill>
                  <a:srgbClr val="5C595B"/>
                </a:solidFill>
                <a:latin typeface="Source Sans Pro" panose="020B0503030403020204" pitchFamily="34" charset="0"/>
              </a:rPr>
              <a:t> </a:t>
            </a:r>
            <a:r>
              <a:rPr lang="en-US" sz="2200" dirty="0" err="1">
                <a:solidFill>
                  <a:srgbClr val="5C595B"/>
                </a:solidFill>
                <a:latin typeface="Source Sans Pro" panose="020B0503030403020204" pitchFamily="34" charset="0"/>
              </a:rPr>
              <a:t>sont</a:t>
            </a:r>
            <a:r>
              <a:rPr lang="en-US" sz="2200" dirty="0">
                <a:solidFill>
                  <a:srgbClr val="5C595B"/>
                </a:solidFill>
                <a:latin typeface="Source Sans Pro" panose="020B0503030403020204" pitchFamily="34" charset="0"/>
              </a:rPr>
              <a:t> </a:t>
            </a:r>
            <a:r>
              <a:rPr lang="en-US" sz="2200" dirty="0" err="1">
                <a:solidFill>
                  <a:srgbClr val="5C595B"/>
                </a:solidFill>
                <a:latin typeface="Source Sans Pro" panose="020B0503030403020204" pitchFamily="34" charset="0"/>
              </a:rPr>
              <a:t>conformes</a:t>
            </a:r>
            <a:r>
              <a:rPr lang="en-US" sz="2200" dirty="0">
                <a:solidFill>
                  <a:srgbClr val="5C595B"/>
                </a:solidFill>
                <a:latin typeface="Source Sans Pro" panose="020B0503030403020204" pitchFamily="34" charset="0"/>
              </a:rPr>
              <a:t> </a:t>
            </a:r>
            <a:r>
              <a:rPr lang="en-US" sz="2200" b="1" dirty="0" smtClean="0">
                <a:solidFill>
                  <a:srgbClr val="007140"/>
                </a:solidFill>
                <a:latin typeface="Source Sans Pro" panose="020B0503030403020204" pitchFamily="34" charset="0"/>
              </a:rPr>
              <a:t>le </a:t>
            </a:r>
            <a:r>
              <a:rPr lang="en-US" sz="2200" b="1" dirty="0">
                <a:solidFill>
                  <a:srgbClr val="007140"/>
                </a:solidFill>
                <a:latin typeface="Source Sans Pro" panose="020B0503030403020204" pitchFamily="34" charset="0"/>
              </a:rPr>
              <a:t>lot </a:t>
            </a:r>
            <a:r>
              <a:rPr lang="en-US" sz="2200" b="1" dirty="0" err="1">
                <a:solidFill>
                  <a:srgbClr val="007140"/>
                </a:solidFill>
                <a:latin typeface="Source Sans Pro" panose="020B0503030403020204" pitchFamily="34" charset="0"/>
              </a:rPr>
              <a:t>entier</a:t>
            </a:r>
            <a:r>
              <a:rPr lang="en-US" sz="2200" b="1" dirty="0">
                <a:solidFill>
                  <a:srgbClr val="007140"/>
                </a:solidFill>
                <a:latin typeface="Source Sans Pro" panose="020B0503030403020204" pitchFamily="34" charset="0"/>
              </a:rPr>
              <a:t> </a:t>
            </a:r>
            <a:r>
              <a:rPr lang="en-US" sz="2200" b="1" dirty="0" err="1">
                <a:solidFill>
                  <a:srgbClr val="007140"/>
                </a:solidFill>
                <a:latin typeface="Source Sans Pro" panose="020B0503030403020204" pitchFamily="34" charset="0"/>
              </a:rPr>
              <a:t>est</a:t>
            </a:r>
            <a:r>
              <a:rPr lang="en-US" sz="2200" b="1" dirty="0">
                <a:solidFill>
                  <a:srgbClr val="007140"/>
                </a:solidFill>
                <a:latin typeface="Source Sans Pro" panose="020B0503030403020204" pitchFamily="34" charset="0"/>
              </a:rPr>
              <a:t> </a:t>
            </a:r>
            <a:r>
              <a:rPr lang="en-US" sz="2200" b="1" dirty="0" err="1">
                <a:solidFill>
                  <a:srgbClr val="007140"/>
                </a:solidFill>
                <a:latin typeface="Source Sans Pro" panose="020B0503030403020204" pitchFamily="34" charset="0"/>
              </a:rPr>
              <a:t>contre-estampillé</a:t>
            </a:r>
            <a:endParaRPr lang="en-US" sz="2200" b="1" dirty="0">
              <a:solidFill>
                <a:srgbClr val="007140"/>
              </a:solidFill>
              <a:latin typeface="Source Sans Pro" panose="020B0503030403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952870" y="4988129"/>
            <a:ext cx="7301907" cy="83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200" dirty="0" smtClean="0">
                <a:solidFill>
                  <a:srgbClr val="5C595B"/>
                </a:solidFill>
                <a:latin typeface="Source Sans Pro" panose="020B0503030403020204" pitchFamily="34" charset="0"/>
              </a:rPr>
              <a:t>L’O.I</a:t>
            </a:r>
            <a:r>
              <a:rPr lang="en-US" sz="2200" dirty="0">
                <a:solidFill>
                  <a:srgbClr val="5C595B"/>
                </a:solidFill>
                <a:latin typeface="Source Sans Pro" panose="020B0503030403020204" pitchFamily="34" charset="0"/>
              </a:rPr>
              <a:t>. </a:t>
            </a:r>
            <a:r>
              <a:rPr lang="en-US" sz="2200" dirty="0" err="1">
                <a:solidFill>
                  <a:srgbClr val="5C595B"/>
                </a:solidFill>
                <a:latin typeface="Source Sans Pro" panose="020B0503030403020204" pitchFamily="34" charset="0"/>
              </a:rPr>
              <a:t>rédige</a:t>
            </a:r>
            <a:r>
              <a:rPr lang="en-US" sz="2200" dirty="0">
                <a:solidFill>
                  <a:srgbClr val="5C595B"/>
                </a:solidFill>
                <a:latin typeface="Source Sans Pro" panose="020B0503030403020204" pitchFamily="34" charset="0"/>
              </a:rPr>
              <a:t> </a:t>
            </a:r>
            <a:r>
              <a:rPr lang="en-US" sz="2200" dirty="0" err="1">
                <a:solidFill>
                  <a:srgbClr val="5C595B"/>
                </a:solidFill>
                <a:latin typeface="Source Sans Pro" panose="020B0503030403020204" pitchFamily="34" charset="0"/>
              </a:rPr>
              <a:t>une</a:t>
            </a:r>
            <a:r>
              <a:rPr lang="en-US" sz="2200" dirty="0">
                <a:solidFill>
                  <a:srgbClr val="5C595B"/>
                </a:solidFill>
                <a:latin typeface="Source Sans Pro" panose="020B0503030403020204" pitchFamily="34" charset="0"/>
              </a:rPr>
              <a:t> </a:t>
            </a:r>
            <a:r>
              <a:rPr lang="en-US" sz="2200" b="1" dirty="0">
                <a:solidFill>
                  <a:srgbClr val="007140"/>
                </a:solidFill>
                <a:latin typeface="Source Sans Pro" panose="020B0503030403020204" pitchFamily="34" charset="0"/>
              </a:rPr>
              <a:t>ATTESTATION</a:t>
            </a:r>
            <a:r>
              <a:rPr lang="en-US" sz="2200" dirty="0">
                <a:latin typeface="Source Sans Pro" panose="020B0503030403020204" pitchFamily="34" charset="0"/>
              </a:rPr>
              <a:t>, </a:t>
            </a:r>
            <a:r>
              <a:rPr lang="en-US" sz="2200" dirty="0" err="1">
                <a:solidFill>
                  <a:srgbClr val="5C595B"/>
                </a:solidFill>
                <a:latin typeface="Source Sans Pro" panose="020B0503030403020204" pitchFamily="34" charset="0"/>
              </a:rPr>
              <a:t>reprenant</a:t>
            </a:r>
            <a:r>
              <a:rPr lang="en-US" sz="2200" dirty="0">
                <a:solidFill>
                  <a:srgbClr val="5C595B"/>
                </a:solidFill>
                <a:latin typeface="Source Sans Pro" panose="020B0503030403020204" pitchFamily="34" charset="0"/>
              </a:rPr>
              <a:t> </a:t>
            </a:r>
            <a:r>
              <a:rPr lang="en-US" sz="2200" dirty="0" err="1">
                <a:solidFill>
                  <a:srgbClr val="5C595B"/>
                </a:solidFill>
                <a:latin typeface="Source Sans Pro" panose="020B0503030403020204" pitchFamily="34" charset="0"/>
              </a:rPr>
              <a:t>toutes</a:t>
            </a:r>
            <a:r>
              <a:rPr lang="en-US" sz="2200" dirty="0">
                <a:solidFill>
                  <a:srgbClr val="5C595B"/>
                </a:solidFill>
                <a:latin typeface="Source Sans Pro" panose="020B0503030403020204" pitchFamily="34" charset="0"/>
              </a:rPr>
              <a:t> les </a:t>
            </a:r>
            <a:r>
              <a:rPr lang="en-US" sz="2200" dirty="0" err="1">
                <a:solidFill>
                  <a:srgbClr val="5C595B"/>
                </a:solidFill>
                <a:latin typeface="Source Sans Pro" panose="020B0503030403020204" pitchFamily="34" charset="0"/>
              </a:rPr>
              <a:t>données</a:t>
            </a:r>
            <a:r>
              <a:rPr lang="en-US" sz="2200" dirty="0">
                <a:solidFill>
                  <a:srgbClr val="5C595B"/>
                </a:solidFill>
                <a:latin typeface="Source Sans Pro" panose="020B0503030403020204" pitchFamily="34" charset="0"/>
              </a:rPr>
              <a:t> </a:t>
            </a:r>
            <a:r>
              <a:rPr lang="en-US" sz="2200" dirty="0" err="1">
                <a:solidFill>
                  <a:srgbClr val="5C595B"/>
                </a:solidFill>
                <a:latin typeface="Source Sans Pro" panose="020B0503030403020204" pitchFamily="34" charset="0"/>
              </a:rPr>
              <a:t>propres</a:t>
            </a:r>
            <a:r>
              <a:rPr lang="en-US" sz="2200" dirty="0">
                <a:solidFill>
                  <a:srgbClr val="5C595B"/>
                </a:solidFill>
                <a:latin typeface="Source Sans Pro" panose="020B0503030403020204" pitchFamily="34" charset="0"/>
              </a:rPr>
              <a:t> au </a:t>
            </a:r>
            <a:r>
              <a:rPr lang="en-US" sz="2200" dirty="0" smtClean="0">
                <a:solidFill>
                  <a:srgbClr val="5C595B"/>
                </a:solidFill>
                <a:latin typeface="Source Sans Pro" panose="020B0503030403020204" pitchFamily="34" charset="0"/>
              </a:rPr>
              <a:t>lot </a:t>
            </a:r>
            <a:r>
              <a:rPr lang="en-US" sz="2200" dirty="0" err="1" smtClean="0">
                <a:solidFill>
                  <a:srgbClr val="5C595B"/>
                </a:solidFill>
                <a:latin typeface="Source Sans Pro" panose="020B0503030403020204" pitchFamily="34" charset="0"/>
              </a:rPr>
              <a:t>examiné</a:t>
            </a:r>
            <a:endParaRPr lang="en-US" sz="2200" b="1" dirty="0">
              <a:solidFill>
                <a:srgbClr val="5C595B"/>
              </a:solidFill>
              <a:latin typeface="Source Sans Pro" panose="020B0503030403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952870" y="5856082"/>
            <a:ext cx="6908930" cy="53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nl-BE" sz="2000" dirty="0" smtClean="0">
                <a:solidFill>
                  <a:srgbClr val="007140"/>
                </a:solidFill>
                <a:sym typeface="Wingdings"/>
              </a:rPr>
              <a:t> </a:t>
            </a:r>
            <a:r>
              <a:rPr lang="en-US" sz="2200" b="1" dirty="0" err="1" smtClean="0">
                <a:solidFill>
                  <a:srgbClr val="007140"/>
                </a:solidFill>
                <a:latin typeface="Source Sans Pro" panose="020B0503030403020204" pitchFamily="34" charset="0"/>
              </a:rPr>
              <a:t>Confiance</a:t>
            </a:r>
            <a:r>
              <a:rPr lang="en-US" sz="2200" b="1" dirty="0" smtClean="0">
                <a:solidFill>
                  <a:srgbClr val="007140"/>
                </a:solidFill>
                <a:latin typeface="Source Sans Pro" panose="020B0503030403020204" pitchFamily="34" charset="0"/>
              </a:rPr>
              <a:t> </a:t>
            </a:r>
            <a:r>
              <a:rPr lang="en-US" sz="2200" b="1" dirty="0" err="1">
                <a:solidFill>
                  <a:srgbClr val="007140"/>
                </a:solidFill>
                <a:latin typeface="Source Sans Pro" panose="020B0503030403020204" pitchFamily="34" charset="0"/>
              </a:rPr>
              <a:t>suffisante</a:t>
            </a:r>
            <a:r>
              <a:rPr lang="en-US" sz="2200" b="1" dirty="0">
                <a:solidFill>
                  <a:srgbClr val="007140"/>
                </a:solidFill>
                <a:latin typeface="Source Sans Pro" panose="020B0503030403020204" pitchFamily="34" charset="0"/>
              </a:rPr>
              <a:t> en la </a:t>
            </a:r>
            <a:r>
              <a:rPr lang="en-US" sz="2200" b="1" dirty="0" err="1">
                <a:solidFill>
                  <a:srgbClr val="007140"/>
                </a:solidFill>
                <a:latin typeface="Source Sans Pro" panose="020B0503030403020204" pitchFamily="34" charset="0"/>
              </a:rPr>
              <a:t>conformité</a:t>
            </a:r>
            <a:r>
              <a:rPr lang="en-US" sz="2200" b="1" dirty="0">
                <a:solidFill>
                  <a:srgbClr val="007140"/>
                </a:solidFill>
                <a:latin typeface="Source Sans Pro" panose="020B0503030403020204" pitchFamily="34" charset="0"/>
              </a:rPr>
              <a:t> du </a:t>
            </a:r>
            <a:r>
              <a:rPr lang="en-US" sz="2200" b="1" dirty="0" smtClean="0">
                <a:solidFill>
                  <a:srgbClr val="007140"/>
                </a:solidFill>
                <a:latin typeface="Source Sans Pro" panose="020B0503030403020204" pitchFamily="34" charset="0"/>
              </a:rPr>
              <a:t>lot </a:t>
            </a:r>
            <a:r>
              <a:rPr lang="en-US" sz="2200" b="1" dirty="0" err="1" smtClean="0">
                <a:solidFill>
                  <a:srgbClr val="007140"/>
                </a:solidFill>
                <a:latin typeface="Source Sans Pro" panose="020B0503030403020204" pitchFamily="34" charset="0"/>
              </a:rPr>
              <a:t>considéré</a:t>
            </a:r>
            <a:endParaRPr lang="en-US" sz="2200" b="1" dirty="0">
              <a:solidFill>
                <a:srgbClr val="007140"/>
              </a:solidFill>
              <a:latin typeface="Source Sans Pro" panose="020B0503030403020204" pitchFamily="34" charset="0"/>
            </a:endParaRPr>
          </a:p>
        </p:txBody>
      </p:sp>
      <p:pic>
        <p:nvPicPr>
          <p:cNvPr id="11" name="Image 10" descr="COPRO-cmyk.png"/>
          <p:cNvPicPr>
            <a:picLocks noChangeAspect="1"/>
          </p:cNvPicPr>
          <p:nvPr/>
        </p:nvPicPr>
        <p:blipFill>
          <a:blip r:embed="rId2" cstate="print">
            <a:alphaModFix amt="4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90698" y="629625"/>
            <a:ext cx="796138" cy="968276"/>
          </a:xfrm>
          <a:prstGeom prst="rect">
            <a:avLst/>
          </a:prstGeom>
        </p:spPr>
      </p:pic>
      <p:pic>
        <p:nvPicPr>
          <p:cNvPr id="13" name="Picture 2" descr="U:\Data\SLIDES\PartijkeuringBeton11(gekeurde partij).jpg"/>
          <p:cNvPicPr>
            <a:picLocks noChangeAspect="1" noChangeArrowheads="1"/>
          </p:cNvPicPr>
          <p:nvPr/>
        </p:nvPicPr>
        <p:blipFill rotWithShape="1">
          <a:blip r:embed="rId3" cstate="screen"/>
          <a:srcRect l="10644" t="878"/>
          <a:stretch/>
        </p:blipFill>
        <p:spPr bwMode="auto">
          <a:xfrm>
            <a:off x="-548967" y="2174778"/>
            <a:ext cx="5227483" cy="4096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93191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  <p:bldP spid="56" grpId="0"/>
      <p:bldP spid="106" grpId="0"/>
      <p:bldP spid="20" grpId="0"/>
      <p:bldP spid="21" grpId="0"/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0" y="707502"/>
            <a:ext cx="75501" cy="861240"/>
          </a:xfrm>
          <a:prstGeom prst="rect">
            <a:avLst/>
          </a:prstGeom>
          <a:solidFill>
            <a:srgbClr val="0EC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4C74"/>
              </a:solidFill>
            </a:endParaRP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560327" y="700320"/>
            <a:ext cx="7390977" cy="487313"/>
          </a:xfrm>
          <a:prstGeom prst="rect">
            <a:avLst/>
          </a:prstGeom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dirty="0" err="1">
                <a:solidFill>
                  <a:srgbClr val="5AB67D"/>
                </a:solidFill>
                <a:latin typeface="Source Sans Pro" panose="020B0503030403020204" pitchFamily="34" charset="0"/>
              </a:rPr>
              <a:t>Contrôle</a:t>
            </a:r>
            <a:r>
              <a:rPr lang="en-US" sz="2800" b="1" dirty="0">
                <a:solidFill>
                  <a:srgbClr val="5AB67D"/>
                </a:solidFill>
                <a:latin typeface="Source Sans Pro" panose="020B0503030403020204" pitchFamily="34" charset="0"/>
              </a:rPr>
              <a:t> </a:t>
            </a:r>
            <a:r>
              <a:rPr lang="en-US" sz="2800" b="1" dirty="0" err="1">
                <a:solidFill>
                  <a:srgbClr val="5AB67D"/>
                </a:solidFill>
                <a:latin typeface="Source Sans Pro" panose="020B0503030403020204" pitchFamily="34" charset="0"/>
              </a:rPr>
              <a:t>renforcé</a:t>
            </a:r>
            <a:r>
              <a:rPr lang="en-US" sz="2800" b="1" dirty="0">
                <a:solidFill>
                  <a:srgbClr val="5AB67D"/>
                </a:solidFill>
                <a:latin typeface="Source Sans Pro" panose="020B0503030403020204" pitchFamily="34" charset="0"/>
              </a:rPr>
              <a:t> de la </a:t>
            </a:r>
            <a:r>
              <a:rPr lang="en-US" sz="2800" b="1" dirty="0" smtClean="0">
                <a:solidFill>
                  <a:srgbClr val="5AB67D"/>
                </a:solidFill>
                <a:latin typeface="Source Sans Pro" panose="020B0503030403020204" pitchFamily="34" charset="0"/>
              </a:rPr>
              <a:t>production</a:t>
            </a:r>
            <a:endParaRPr lang="en-US" sz="2800" b="1" dirty="0">
              <a:solidFill>
                <a:srgbClr val="5AB67D"/>
              </a:solidFill>
              <a:latin typeface="Source Sans Pro" panose="020B0503030403020204" pitchFamily="34" charset="0"/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560327" y="1207240"/>
            <a:ext cx="4464679" cy="26161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200" dirty="0">
              <a:solidFill>
                <a:schemeClr val="accent1"/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724998" y="2442220"/>
            <a:ext cx="10627697" cy="808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200" dirty="0" err="1">
                <a:solidFill>
                  <a:srgbClr val="5C595B"/>
                </a:solidFill>
                <a:latin typeface="Source Sans Pro" panose="020B0503030403020204" pitchFamily="34" charset="0"/>
              </a:rPr>
              <a:t>Dans</a:t>
            </a:r>
            <a:r>
              <a:rPr lang="en-US" sz="2200" dirty="0">
                <a:solidFill>
                  <a:srgbClr val="5C595B"/>
                </a:solidFill>
                <a:latin typeface="Source Sans Pro" panose="020B0503030403020204" pitchFamily="34" charset="0"/>
              </a:rPr>
              <a:t> le cadre de la certification </a:t>
            </a:r>
            <a:r>
              <a:rPr lang="en-US" sz="2200" dirty="0" err="1">
                <a:solidFill>
                  <a:srgbClr val="5C595B"/>
                </a:solidFill>
                <a:latin typeface="Source Sans Pro" panose="020B0503030403020204" pitchFamily="34" charset="0"/>
              </a:rPr>
              <a:t>classique</a:t>
            </a:r>
            <a:r>
              <a:rPr lang="en-US" sz="2200" dirty="0">
                <a:solidFill>
                  <a:srgbClr val="5C595B"/>
                </a:solidFill>
                <a:latin typeface="Source Sans Pro" panose="020B0503030403020204" pitchFamily="34" charset="0"/>
              </a:rPr>
              <a:t> </a:t>
            </a:r>
            <a:r>
              <a:rPr lang="en-US" sz="2200" dirty="0" err="1">
                <a:solidFill>
                  <a:srgbClr val="5C595B"/>
                </a:solidFill>
                <a:latin typeface="Source Sans Pro" panose="020B0503030403020204" pitchFamily="34" charset="0"/>
              </a:rPr>
              <a:t>l’O.I</a:t>
            </a:r>
            <a:r>
              <a:rPr lang="en-US" sz="2200" dirty="0">
                <a:solidFill>
                  <a:srgbClr val="5C595B"/>
                </a:solidFill>
                <a:latin typeface="Source Sans Pro" panose="020B0503030403020204" pitchFamily="34" charset="0"/>
              </a:rPr>
              <a:t>. </a:t>
            </a:r>
            <a:r>
              <a:rPr lang="en-US" sz="2200" dirty="0" err="1">
                <a:solidFill>
                  <a:srgbClr val="5C595B"/>
                </a:solidFill>
                <a:latin typeface="Source Sans Pro" panose="020B0503030403020204" pitchFamily="34" charset="0"/>
              </a:rPr>
              <a:t>réalise</a:t>
            </a:r>
            <a:r>
              <a:rPr lang="en-US" sz="2200" dirty="0">
                <a:solidFill>
                  <a:srgbClr val="5C595B"/>
                </a:solidFill>
                <a:latin typeface="Source Sans Pro" panose="020B0503030403020204" pitchFamily="34" charset="0"/>
              </a:rPr>
              <a:t> des </a:t>
            </a:r>
            <a:r>
              <a:rPr lang="en-US" sz="2200" dirty="0" err="1">
                <a:solidFill>
                  <a:srgbClr val="5C595B"/>
                </a:solidFill>
                <a:latin typeface="Source Sans Pro" panose="020B0503030403020204" pitchFamily="34" charset="0"/>
              </a:rPr>
              <a:t>contrôles</a:t>
            </a:r>
            <a:r>
              <a:rPr lang="en-US" sz="2200" dirty="0">
                <a:solidFill>
                  <a:srgbClr val="5C595B"/>
                </a:solidFill>
                <a:latin typeface="Source Sans Pro" panose="020B0503030403020204" pitchFamily="34" charset="0"/>
              </a:rPr>
              <a:t> </a:t>
            </a:r>
            <a:r>
              <a:rPr lang="en-US" sz="2200" dirty="0" err="1">
                <a:solidFill>
                  <a:srgbClr val="5C595B"/>
                </a:solidFill>
                <a:latin typeface="Source Sans Pro" panose="020B0503030403020204" pitchFamily="34" charset="0"/>
              </a:rPr>
              <a:t>aléatoires</a:t>
            </a:r>
            <a:r>
              <a:rPr lang="en-US" sz="2200" dirty="0">
                <a:solidFill>
                  <a:srgbClr val="5C595B"/>
                </a:solidFill>
                <a:latin typeface="Source Sans Pro" panose="020B0503030403020204" pitchFamily="34" charset="0"/>
              </a:rPr>
              <a:t> pendant le </a:t>
            </a:r>
            <a:r>
              <a:rPr lang="en-US" sz="2200" dirty="0" err="1">
                <a:solidFill>
                  <a:srgbClr val="5C595B"/>
                </a:solidFill>
                <a:latin typeface="Source Sans Pro" panose="020B0503030403020204" pitchFamily="34" charset="0"/>
              </a:rPr>
              <a:t>processus</a:t>
            </a:r>
            <a:r>
              <a:rPr lang="en-US" sz="2200" dirty="0">
                <a:solidFill>
                  <a:srgbClr val="5C595B"/>
                </a:solidFill>
                <a:latin typeface="Source Sans Pro" panose="020B0503030403020204" pitchFamily="34" charset="0"/>
              </a:rPr>
              <a:t> de </a:t>
            </a:r>
            <a:r>
              <a:rPr lang="en-US" sz="2200" dirty="0" smtClean="0">
                <a:solidFill>
                  <a:srgbClr val="5C595B"/>
                </a:solidFill>
                <a:latin typeface="Source Sans Pro" panose="020B0503030403020204" pitchFamily="34" charset="0"/>
              </a:rPr>
              <a:t>production</a:t>
            </a:r>
            <a:endParaRPr lang="en-US" sz="2200" dirty="0">
              <a:solidFill>
                <a:srgbClr val="5C595B"/>
              </a:solidFill>
              <a:latin typeface="Source Sans Pro" panose="020B0503030403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4998" y="3453802"/>
            <a:ext cx="10627697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200" b="1" dirty="0" err="1">
                <a:solidFill>
                  <a:srgbClr val="007140"/>
                </a:solidFill>
                <a:latin typeface="Source Sans Pro" panose="020B0503030403020204" pitchFamily="34" charset="0"/>
              </a:rPr>
              <a:t>Demande</a:t>
            </a:r>
            <a:r>
              <a:rPr lang="en-US" sz="2200" b="1" dirty="0">
                <a:solidFill>
                  <a:srgbClr val="007140"/>
                </a:solidFill>
                <a:latin typeface="Source Sans Pro" panose="020B0503030403020204" pitchFamily="34" charset="0"/>
              </a:rPr>
              <a:t> </a:t>
            </a:r>
            <a:r>
              <a:rPr lang="en-US" sz="2200" dirty="0">
                <a:solidFill>
                  <a:srgbClr val="5C595B"/>
                </a:solidFill>
                <a:latin typeface="Source Sans Pro" panose="020B0503030403020204" pitchFamily="34" charset="0"/>
              </a:rPr>
              <a:t>des Maîtres </a:t>
            </a:r>
            <a:r>
              <a:rPr lang="en-US" sz="2200" dirty="0" err="1" smtClean="0">
                <a:solidFill>
                  <a:srgbClr val="5C595B"/>
                </a:solidFill>
                <a:latin typeface="Source Sans Pro" panose="020B0503030403020204" pitchFamily="34" charset="0"/>
              </a:rPr>
              <a:t>d’Ouvrages</a:t>
            </a:r>
            <a:r>
              <a:rPr lang="en-US" sz="2200" dirty="0" smtClean="0">
                <a:solidFill>
                  <a:srgbClr val="5C595B"/>
                </a:solidFill>
                <a:latin typeface="Source Sans Pro" panose="020B0503030403020204" pitchFamily="34" charset="0"/>
              </a:rPr>
              <a:t> :</a:t>
            </a:r>
            <a:endParaRPr lang="en-US" sz="2200" dirty="0">
              <a:solidFill>
                <a:srgbClr val="5C595B"/>
              </a:solidFill>
              <a:latin typeface="Source Sans Pro" panose="020B0503030403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24998" y="3959593"/>
            <a:ext cx="10627697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30000"/>
              </a:lnSpc>
              <a:buFont typeface="Arial"/>
              <a:buChar char="•"/>
            </a:pPr>
            <a:r>
              <a:rPr lang="en-US" sz="2200" dirty="0" smtClean="0">
                <a:solidFill>
                  <a:srgbClr val="5C595B"/>
                </a:solidFill>
                <a:latin typeface="Source Sans Pro" panose="020B0503030403020204" pitchFamily="34" charset="0"/>
              </a:rPr>
              <a:t>Assurer </a:t>
            </a:r>
            <a:r>
              <a:rPr lang="en-US" sz="2200" dirty="0">
                <a:solidFill>
                  <a:srgbClr val="5C595B"/>
                </a:solidFill>
                <a:latin typeface="Source Sans Pro" panose="020B0503030403020204" pitchFamily="34" charset="0"/>
              </a:rPr>
              <a:t>le </a:t>
            </a:r>
            <a:r>
              <a:rPr lang="en-US" sz="2200" dirty="0" err="1">
                <a:solidFill>
                  <a:srgbClr val="5C595B"/>
                </a:solidFill>
                <a:latin typeface="Source Sans Pro" panose="020B0503030403020204" pitchFamily="34" charset="0"/>
              </a:rPr>
              <a:t>contrôle</a:t>
            </a:r>
            <a:r>
              <a:rPr lang="en-US" sz="2200" dirty="0">
                <a:solidFill>
                  <a:srgbClr val="5C595B"/>
                </a:solidFill>
                <a:latin typeface="Source Sans Pro" panose="020B0503030403020204" pitchFamily="34" charset="0"/>
              </a:rPr>
              <a:t> de la production </a:t>
            </a:r>
            <a:r>
              <a:rPr lang="en-US" sz="2200" dirty="0" err="1">
                <a:solidFill>
                  <a:srgbClr val="5C595B"/>
                </a:solidFill>
                <a:latin typeface="Source Sans Pro" panose="020B0503030403020204" pitchFamily="34" charset="0"/>
              </a:rPr>
              <a:t>destinée</a:t>
            </a:r>
            <a:r>
              <a:rPr lang="en-US" sz="2200" dirty="0">
                <a:solidFill>
                  <a:srgbClr val="5C595B"/>
                </a:solidFill>
                <a:latin typeface="Source Sans Pro" panose="020B0503030403020204" pitchFamily="34" charset="0"/>
              </a:rPr>
              <a:t> </a:t>
            </a:r>
            <a:r>
              <a:rPr lang="en-US" sz="2200" b="1" dirty="0" err="1">
                <a:solidFill>
                  <a:srgbClr val="007140"/>
                </a:solidFill>
                <a:latin typeface="Source Sans Pro" panose="020B0503030403020204" pitchFamily="34" charset="0"/>
              </a:rPr>
              <a:t>à</a:t>
            </a:r>
            <a:r>
              <a:rPr lang="en-US" sz="2200" b="1" dirty="0">
                <a:solidFill>
                  <a:srgbClr val="007140"/>
                </a:solidFill>
                <a:latin typeface="Source Sans Pro" panose="020B0503030403020204" pitchFamily="34" charset="0"/>
              </a:rPr>
              <a:t> </a:t>
            </a:r>
            <a:r>
              <a:rPr lang="en-US" sz="2200" b="1" dirty="0" err="1">
                <a:solidFill>
                  <a:srgbClr val="007140"/>
                </a:solidFill>
                <a:latin typeface="Source Sans Pro" panose="020B0503030403020204" pitchFamily="34" charset="0"/>
              </a:rPr>
              <a:t>mon</a:t>
            </a:r>
            <a:r>
              <a:rPr lang="en-US" sz="2200" b="1" dirty="0">
                <a:solidFill>
                  <a:srgbClr val="007140"/>
                </a:solidFill>
                <a:latin typeface="Source Sans Pro" panose="020B0503030403020204" pitchFamily="34" charset="0"/>
              </a:rPr>
              <a:t> </a:t>
            </a:r>
            <a:r>
              <a:rPr lang="en-US" sz="2200" b="1" dirty="0" err="1">
                <a:solidFill>
                  <a:srgbClr val="007140"/>
                </a:solidFill>
                <a:latin typeface="Source Sans Pro" panose="020B0503030403020204" pitchFamily="34" charset="0"/>
              </a:rPr>
              <a:t>chantier</a:t>
            </a:r>
            <a:endParaRPr lang="en-US" sz="2200" b="1" dirty="0">
              <a:solidFill>
                <a:srgbClr val="007140"/>
              </a:solidFill>
              <a:latin typeface="Source Sans Pro" panose="020B0503030403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24998" y="4465384"/>
            <a:ext cx="11685353" cy="515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30000"/>
              </a:lnSpc>
              <a:buFont typeface="Arial"/>
              <a:buChar char="•"/>
            </a:pPr>
            <a:r>
              <a:rPr lang="en-US" sz="2200" dirty="0" err="1" smtClean="0">
                <a:solidFill>
                  <a:srgbClr val="5C595B"/>
                </a:solidFill>
                <a:latin typeface="Source Sans Pro" panose="020B0503030403020204" pitchFamily="34" charset="0"/>
              </a:rPr>
              <a:t>Vérifier</a:t>
            </a:r>
            <a:r>
              <a:rPr lang="en-US" sz="2200" dirty="0" smtClean="0">
                <a:solidFill>
                  <a:srgbClr val="5C595B"/>
                </a:solidFill>
                <a:latin typeface="Source Sans Pro" panose="020B0503030403020204" pitchFamily="34" charset="0"/>
              </a:rPr>
              <a:t> </a:t>
            </a:r>
            <a:r>
              <a:rPr lang="en-US" sz="2200" dirty="0" err="1">
                <a:solidFill>
                  <a:srgbClr val="5C595B"/>
                </a:solidFill>
                <a:latin typeface="Source Sans Pro" panose="020B0503030403020204" pitchFamily="34" charset="0"/>
              </a:rPr>
              <a:t>que</a:t>
            </a:r>
            <a:r>
              <a:rPr lang="en-US" sz="2200" dirty="0">
                <a:solidFill>
                  <a:srgbClr val="5C595B"/>
                </a:solidFill>
                <a:latin typeface="Source Sans Pro" panose="020B0503030403020204" pitchFamily="34" charset="0"/>
              </a:rPr>
              <a:t> les </a:t>
            </a:r>
            <a:r>
              <a:rPr lang="en-US" sz="2200" dirty="0" err="1">
                <a:solidFill>
                  <a:srgbClr val="5C595B"/>
                </a:solidFill>
                <a:latin typeface="Source Sans Pro" panose="020B0503030403020204" pitchFamily="34" charset="0"/>
              </a:rPr>
              <a:t>produits</a:t>
            </a:r>
            <a:r>
              <a:rPr lang="en-US" sz="2200" dirty="0">
                <a:solidFill>
                  <a:srgbClr val="5C595B"/>
                </a:solidFill>
                <a:latin typeface="Source Sans Pro" panose="020B0503030403020204" pitchFamily="34" charset="0"/>
              </a:rPr>
              <a:t> </a:t>
            </a:r>
            <a:r>
              <a:rPr lang="en-US" sz="2200" dirty="0" err="1">
                <a:solidFill>
                  <a:srgbClr val="5C595B"/>
                </a:solidFill>
                <a:latin typeface="Source Sans Pro" panose="020B0503030403020204" pitchFamily="34" charset="0"/>
              </a:rPr>
              <a:t>satisfassent</a:t>
            </a:r>
            <a:r>
              <a:rPr lang="en-US" sz="2200" dirty="0">
                <a:solidFill>
                  <a:srgbClr val="5C595B"/>
                </a:solidFill>
                <a:latin typeface="Source Sans Pro" panose="020B0503030403020204" pitchFamily="34" charset="0"/>
              </a:rPr>
              <a:t> </a:t>
            </a:r>
            <a:r>
              <a:rPr lang="en-US" sz="2200" b="1" dirty="0" err="1">
                <a:solidFill>
                  <a:srgbClr val="007140"/>
                </a:solidFill>
                <a:latin typeface="Source Sans Pro" panose="020B0503030403020204" pitchFamily="34" charset="0"/>
              </a:rPr>
              <a:t>à</a:t>
            </a:r>
            <a:r>
              <a:rPr lang="en-US" sz="2200" b="1" dirty="0">
                <a:solidFill>
                  <a:srgbClr val="007140"/>
                </a:solidFill>
                <a:latin typeface="Source Sans Pro" panose="020B0503030403020204" pitchFamily="34" charset="0"/>
              </a:rPr>
              <a:t> </a:t>
            </a:r>
            <a:r>
              <a:rPr lang="en-US" sz="2200" b="1" dirty="0" err="1">
                <a:solidFill>
                  <a:srgbClr val="007140"/>
                </a:solidFill>
                <a:latin typeface="Source Sans Pro" panose="020B0503030403020204" pitchFamily="34" charset="0"/>
              </a:rPr>
              <a:t>mon</a:t>
            </a:r>
            <a:r>
              <a:rPr lang="en-US" sz="2200" b="1" dirty="0">
                <a:solidFill>
                  <a:srgbClr val="007140"/>
                </a:solidFill>
                <a:latin typeface="Source Sans Pro" panose="020B0503030403020204" pitchFamily="34" charset="0"/>
              </a:rPr>
              <a:t> cahier (</a:t>
            </a:r>
            <a:r>
              <a:rPr lang="en-US" sz="2200" b="1" dirty="0" err="1">
                <a:solidFill>
                  <a:srgbClr val="007140"/>
                </a:solidFill>
                <a:latin typeface="Source Sans Pro" panose="020B0503030403020204" pitchFamily="34" charset="0"/>
              </a:rPr>
              <a:t>spécial</a:t>
            </a:r>
            <a:r>
              <a:rPr lang="en-US" sz="2200" b="1" dirty="0">
                <a:solidFill>
                  <a:srgbClr val="007140"/>
                </a:solidFill>
                <a:latin typeface="Source Sans Pro" panose="020B0503030403020204" pitchFamily="34" charset="0"/>
              </a:rPr>
              <a:t>) des charges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24999" y="4971177"/>
            <a:ext cx="99871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130000"/>
              </a:lnSpc>
              <a:buFont typeface="Arial"/>
              <a:buChar char="•"/>
            </a:pPr>
            <a:r>
              <a:rPr lang="nl-BE" sz="2200" b="1" dirty="0">
                <a:solidFill>
                  <a:srgbClr val="007140"/>
                </a:solidFill>
                <a:latin typeface="Source Sans Pro" panose="020B0503030403020204"/>
                <a:sym typeface="Wingdings"/>
              </a:rPr>
              <a:t>N</a:t>
            </a:r>
            <a:r>
              <a:rPr lang="nl-BE" sz="2200" b="1" dirty="0" smtClean="0">
                <a:solidFill>
                  <a:srgbClr val="007140"/>
                </a:solidFill>
                <a:latin typeface="Source Sans Pro" panose="020B0503030403020204"/>
                <a:sym typeface="Wingdings"/>
              </a:rPr>
              <a:t>ous </a:t>
            </a:r>
            <a:r>
              <a:rPr lang="nl-BE" sz="2200" b="1" dirty="0">
                <a:solidFill>
                  <a:srgbClr val="007140"/>
                </a:solidFill>
                <a:latin typeface="Source Sans Pro" panose="020B0503030403020204"/>
                <a:sym typeface="Wingdings"/>
              </a:rPr>
              <a:t>contacter </a:t>
            </a:r>
            <a:r>
              <a:rPr lang="nl-BE" sz="2200" dirty="0">
                <a:solidFill>
                  <a:srgbClr val="5C595B"/>
                </a:solidFill>
                <a:latin typeface="Source Sans Pro" panose="020B0503030403020204"/>
                <a:sym typeface="Wingdings"/>
              </a:rPr>
              <a:t>immédiatement en cas de non conformités </a:t>
            </a:r>
            <a:r>
              <a:rPr lang="nl-BE" sz="2200" dirty="0" smtClean="0">
                <a:solidFill>
                  <a:srgbClr val="5C595B"/>
                </a:solidFill>
                <a:latin typeface="Source Sans Pro" panose="020B0503030403020204"/>
                <a:sym typeface="Wingdings"/>
              </a:rPr>
              <a:t>constatées</a:t>
            </a:r>
            <a:endParaRPr lang="nl-BE" sz="2200" dirty="0">
              <a:solidFill>
                <a:srgbClr val="5C595B"/>
              </a:solidFill>
              <a:latin typeface="Source Sans Pro" panose="020B0503030403020204"/>
              <a:sym typeface="Wingdings"/>
            </a:endParaRPr>
          </a:p>
        </p:txBody>
      </p:sp>
      <p:pic>
        <p:nvPicPr>
          <p:cNvPr id="10" name="Image 9" descr="COPRO-cmyk.png"/>
          <p:cNvPicPr>
            <a:picLocks noChangeAspect="1"/>
          </p:cNvPicPr>
          <p:nvPr/>
        </p:nvPicPr>
        <p:blipFill>
          <a:blip r:embed="rId2" cstate="print">
            <a:alphaModFix amt="49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90698" y="629625"/>
            <a:ext cx="796138" cy="96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0156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  <p:bldP spid="56" grpId="0"/>
      <p:bldP spid="106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Digital_Min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CC083"/>
      </a:accent1>
      <a:accent2>
        <a:srgbClr val="96E2C0"/>
      </a:accent2>
      <a:accent3>
        <a:srgbClr val="56687C"/>
      </a:accent3>
      <a:accent4>
        <a:srgbClr val="44546A"/>
      </a:accent4>
      <a:accent5>
        <a:srgbClr val="1CC083"/>
      </a:accent5>
      <a:accent6>
        <a:srgbClr val="96E2C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3510</TotalTime>
  <Words>704</Words>
  <Application>Microsoft Office PowerPoint</Application>
  <PresentationFormat>Personnalisé</PresentationFormat>
  <Paragraphs>110</Paragraphs>
  <Slides>16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Office Theme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</dc:creator>
  <cp:lastModifiedBy>3137</cp:lastModifiedBy>
  <cp:revision>164</cp:revision>
  <cp:lastPrinted>2017-05-31T16:58:15Z</cp:lastPrinted>
  <dcterms:created xsi:type="dcterms:W3CDTF">2015-05-03T16:21:40Z</dcterms:created>
  <dcterms:modified xsi:type="dcterms:W3CDTF">2017-07-28T14:07:00Z</dcterms:modified>
</cp:coreProperties>
</file>